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13" r:id="rId3"/>
    <p:sldId id="311" r:id="rId4"/>
    <p:sldId id="259" r:id="rId5"/>
    <p:sldId id="262" r:id="rId6"/>
    <p:sldId id="306" r:id="rId7"/>
    <p:sldId id="263" r:id="rId8"/>
    <p:sldId id="260" r:id="rId9"/>
    <p:sldId id="270" r:id="rId10"/>
    <p:sldId id="283" r:id="rId11"/>
    <p:sldId id="282" r:id="rId12"/>
    <p:sldId id="308" r:id="rId13"/>
    <p:sldId id="284" r:id="rId14"/>
    <p:sldId id="302" r:id="rId15"/>
    <p:sldId id="303" r:id="rId16"/>
    <p:sldId id="305" r:id="rId17"/>
    <p:sldId id="304" r:id="rId18"/>
    <p:sldId id="285" r:id="rId19"/>
    <p:sldId id="287" r:id="rId20"/>
    <p:sldId id="288" r:id="rId21"/>
    <p:sldId id="289" r:id="rId22"/>
    <p:sldId id="290" r:id="rId23"/>
    <p:sldId id="291" r:id="rId24"/>
    <p:sldId id="292" r:id="rId25"/>
    <p:sldId id="309" r:id="rId26"/>
    <p:sldId id="286" r:id="rId27"/>
    <p:sldId id="271" r:id="rId28"/>
    <p:sldId id="300" r:id="rId29"/>
    <p:sldId id="294" r:id="rId30"/>
    <p:sldId id="295" r:id="rId31"/>
    <p:sldId id="296" r:id="rId32"/>
    <p:sldId id="298" r:id="rId33"/>
    <p:sldId id="299" r:id="rId34"/>
    <p:sldId id="307" r:id="rId35"/>
    <p:sldId id="264" r:id="rId36"/>
    <p:sldId id="281" r:id="rId37"/>
    <p:sldId id="266" r:id="rId38"/>
    <p:sldId id="267" r:id="rId39"/>
    <p:sldId id="273" r:id="rId40"/>
    <p:sldId id="274" r:id="rId41"/>
    <p:sldId id="314" r:id="rId42"/>
    <p:sldId id="293" r:id="rId43"/>
    <p:sldId id="301" r:id="rId44"/>
    <p:sldId id="279" r:id="rId45"/>
    <p:sldId id="312" r:id="rId46"/>
    <p:sldId id="268" r:id="rId47"/>
    <p:sldId id="280" r:id="rId48"/>
    <p:sldId id="315"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72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616B1-DB5F-4D5F-9D16-E04ED3B9B231}" type="datetimeFigureOut">
              <a:rPr lang="en-US" smtClean="0"/>
              <a:t>3/21/2019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2254-3911-41F5-9BBD-1818AB858609}" type="slidenum">
              <a:rPr lang="en-US" smtClean="0"/>
              <a:t>‹#›</a:t>
            </a:fld>
            <a:endParaRPr lang="en-US"/>
          </a:p>
        </p:txBody>
      </p:sp>
    </p:spTree>
    <p:extLst>
      <p:ext uri="{BB962C8B-B14F-4D97-AF65-F5344CB8AC3E}">
        <p14:creationId xmlns:p14="http://schemas.microsoft.com/office/powerpoint/2010/main" val="485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plan out an Incident Response process</a:t>
            </a:r>
          </a:p>
          <a:p>
            <a:r>
              <a:rPr lang="en-US" baseline="0" dirty="0"/>
              <a:t>relevant documentation</a:t>
            </a:r>
          </a:p>
          <a:p>
            <a:r>
              <a:rPr lang="en-US" baseline="0" dirty="0"/>
              <a:t>even setting up a "war room”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August 2012 - Hasn’t moved on</a:t>
            </a:r>
          </a:p>
          <a:p>
            <a:endParaRPr lang="en-US" baseline="0" dirty="0"/>
          </a:p>
          <a:p>
            <a:r>
              <a:rPr lang="en-US" baseline="0" dirty="0"/>
              <a:t>“Use Internet Search Engines for Research”</a:t>
            </a:r>
          </a:p>
          <a:p>
            <a:r>
              <a:rPr lang="en-US" baseline="0" dirty="0"/>
              <a:t> </a:t>
            </a:r>
          </a:p>
          <a:p>
            <a:r>
              <a:rPr lang="en-US" baseline="0" dirty="0"/>
              <a:t>One singular process</a:t>
            </a:r>
          </a:p>
          <a:p>
            <a:endParaRPr lang="en-US" baseline="0" dirty="0"/>
          </a:p>
        </p:txBody>
      </p:sp>
      <p:sp>
        <p:nvSpPr>
          <p:cNvPr id="4" name="Slide Number Placeholder 3"/>
          <p:cNvSpPr>
            <a:spLocks noGrp="1"/>
          </p:cNvSpPr>
          <p:nvPr>
            <p:ph type="sldNum" sz="quarter" idx="10"/>
          </p:nvPr>
        </p:nvSpPr>
        <p:spPr/>
        <p:txBody>
          <a:bodyPr/>
          <a:lstStyle/>
          <a:p>
            <a:fld id="{FC7E8E53-FB47-4CBB-8CE0-B6A37821A0A1}" type="slidenum">
              <a:rPr lang="en-US" smtClean="0"/>
              <a:t>8</a:t>
            </a:fld>
            <a:endParaRPr lang="en-US"/>
          </a:p>
        </p:txBody>
      </p:sp>
    </p:spTree>
    <p:extLst>
      <p:ext uri="{BB962C8B-B14F-4D97-AF65-F5344CB8AC3E}">
        <p14:creationId xmlns:p14="http://schemas.microsoft.com/office/powerpoint/2010/main" val="304526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Organizations must ensure they are monitoring their capabilities and removing any inefficiencies that may arise. This will help ensure your organization is in compliance with guidelines and can avoid costly penalties.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Dwell Time refers to the length of time from the initial compromise through the point of notifying affected stakeholders. The Containment Time refers to the period between collecting live response data and the eventual remediation.</a:t>
            </a:r>
          </a:p>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28</a:t>
            </a:fld>
            <a:endParaRPr lang="en-US"/>
          </a:p>
        </p:txBody>
      </p:sp>
    </p:spTree>
    <p:extLst>
      <p:ext uri="{BB962C8B-B14F-4D97-AF65-F5344CB8AC3E}">
        <p14:creationId xmlns:p14="http://schemas.microsoft.com/office/powerpoint/2010/main" val="225434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used for Combat Operations process, now applied to understand commercial operations and learning processes, the approach explains the agility can overcome raw power in dealing with human opponents, especially applicable to cyber security and cyber warfare.</a:t>
            </a:r>
          </a:p>
        </p:txBody>
      </p:sp>
      <p:sp>
        <p:nvSpPr>
          <p:cNvPr id="4" name="Slide Number Placeholder 3"/>
          <p:cNvSpPr>
            <a:spLocks noGrp="1"/>
          </p:cNvSpPr>
          <p:nvPr>
            <p:ph type="sldNum" sz="quarter" idx="10"/>
          </p:nvPr>
        </p:nvSpPr>
        <p:spPr/>
        <p:txBody>
          <a:bodyPr/>
          <a:lstStyle/>
          <a:p>
            <a:fld id="{EAD52254-3911-41F5-9BBD-1818AB858609}" type="slidenum">
              <a:rPr lang="en-US" smtClean="0"/>
              <a:t>35</a:t>
            </a:fld>
            <a:endParaRPr lang="en-US"/>
          </a:p>
        </p:txBody>
      </p:sp>
    </p:spTree>
    <p:extLst>
      <p:ext uri="{BB962C8B-B14F-4D97-AF65-F5344CB8AC3E}">
        <p14:creationId xmlns:p14="http://schemas.microsoft.com/office/powerpoint/2010/main" val="83916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we talked about data and resources, attacker actions usually go after these two</a:t>
            </a:r>
          </a:p>
          <a:p>
            <a:r>
              <a:rPr lang="en-US" baseline="0" dirty="0"/>
              <a:t>*CLICK*</a:t>
            </a:r>
          </a:p>
          <a:p>
            <a:r>
              <a:rPr lang="en-US" baseline="0" dirty="0"/>
              <a:t>when they do, something will change, their actions will have a signature</a:t>
            </a:r>
          </a:p>
          <a:p>
            <a:r>
              <a:rPr lang="en-US" baseline="0" dirty="0"/>
              <a:t>*CLICK*</a:t>
            </a:r>
          </a:p>
          <a:p>
            <a:r>
              <a:rPr lang="en-US" dirty="0"/>
              <a:t>This translates into actions, and evidence, for example</a:t>
            </a:r>
          </a:p>
          <a:p>
            <a:r>
              <a:rPr lang="en-US" dirty="0"/>
              <a:t>*CLICK*</a:t>
            </a:r>
          </a:p>
          <a:p>
            <a:r>
              <a:rPr lang="en-US" baseline="0" dirty="0"/>
              <a:t> spam *C* site comped *C* virus</a:t>
            </a:r>
          </a:p>
          <a:p>
            <a:r>
              <a:rPr lang="en-US" dirty="0"/>
              <a:t>*CLICK*</a:t>
            </a:r>
          </a:p>
          <a:p>
            <a:r>
              <a:rPr lang="en-US" dirty="0"/>
              <a:t>Detection</a:t>
            </a:r>
            <a:r>
              <a:rPr lang="en-US" baseline="0" dirty="0"/>
              <a:t> - creates alerts</a:t>
            </a:r>
            <a:endParaRPr lang="en-US" dirty="0"/>
          </a:p>
          <a:p>
            <a:r>
              <a:rPr lang="en-US" dirty="0"/>
              <a:t>Data - can tell us what happened</a:t>
            </a:r>
          </a:p>
          <a:p>
            <a:r>
              <a:rPr lang="en-US" dirty="0"/>
              <a:t>*CLICK*</a:t>
            </a:r>
          </a:p>
        </p:txBody>
      </p:sp>
      <p:sp>
        <p:nvSpPr>
          <p:cNvPr id="4" name="Slide Number Placeholder 3"/>
          <p:cNvSpPr>
            <a:spLocks noGrp="1"/>
          </p:cNvSpPr>
          <p:nvPr>
            <p:ph type="sldNum" sz="quarter" idx="10"/>
          </p:nvPr>
        </p:nvSpPr>
        <p:spPr/>
        <p:txBody>
          <a:bodyPr/>
          <a:lstStyle/>
          <a:p>
            <a:fld id="{FC7E8E53-FB47-4CBB-8CE0-B6A37821A0A1}" type="slidenum">
              <a:rPr lang="en-US" smtClean="0"/>
              <a:t>37</a:t>
            </a:fld>
            <a:endParaRPr lang="en-US"/>
          </a:p>
        </p:txBody>
      </p:sp>
    </p:spTree>
    <p:extLst>
      <p:ext uri="{BB962C8B-B14F-4D97-AF65-F5344CB8AC3E}">
        <p14:creationId xmlns:p14="http://schemas.microsoft.com/office/powerpoint/2010/main" val="154201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not intelligence, important distinction</a:t>
            </a:r>
          </a:p>
          <a:p>
            <a:r>
              <a:rPr lang="en-US" dirty="0"/>
              <a:t>*CLICK*</a:t>
            </a:r>
          </a:p>
          <a:p>
            <a:r>
              <a:rPr lang="en-US" dirty="0"/>
              <a:t>lists</a:t>
            </a:r>
          </a:p>
          <a:p>
            <a:r>
              <a:rPr lang="en-US" dirty="0"/>
              <a:t>Data is a collection of puzzle</a:t>
            </a:r>
            <a:r>
              <a:rPr lang="en-US" baseline="0" dirty="0"/>
              <a:t> pieces, while intelligence is the whole picture</a:t>
            </a:r>
          </a:p>
          <a:p>
            <a:r>
              <a:rPr lang="en-US" dirty="0"/>
              <a:t>*CLICK*</a:t>
            </a:r>
          </a:p>
          <a:p>
            <a:r>
              <a:rPr lang="en-US" dirty="0"/>
              <a:t>Putting those pieces together is done through Tactical Analysis</a:t>
            </a:r>
          </a:p>
          <a:p>
            <a:r>
              <a:rPr lang="en-US" dirty="0"/>
              <a:t>"Something you undertake to uncover</a:t>
            </a:r>
            <a:r>
              <a:rPr lang="en-US" baseline="0" dirty="0"/>
              <a:t> your adversaries tactical actions, and mission objectives”</a:t>
            </a:r>
          </a:p>
          <a:p>
            <a:r>
              <a:rPr lang="en-US" baseline="0" dirty="0"/>
              <a:t>This is what makes data valuable, and allows you to draw meaningful conclusions,</a:t>
            </a:r>
          </a:p>
          <a:p>
            <a:r>
              <a:rPr lang="en-US" baseline="0" dirty="0"/>
              <a:t>*CLICK*</a:t>
            </a:r>
          </a:p>
          <a:p>
            <a:r>
              <a:rPr lang="en-US" baseline="0" dirty="0"/>
              <a:t>IPs – TOR (lots of </a:t>
            </a:r>
            <a:r>
              <a:rPr lang="en-US" baseline="0" dirty="0" err="1"/>
              <a:t>srcs</a:t>
            </a:r>
            <a:r>
              <a:rPr lang="en-US" baseline="0" dirty="0"/>
              <a:t>, hide real </a:t>
            </a:r>
            <a:r>
              <a:rPr lang="en-US" baseline="0" dirty="0" err="1"/>
              <a:t>src</a:t>
            </a:r>
            <a:r>
              <a:rPr lang="en-US" baseline="0" dirty="0"/>
              <a:t>)</a:t>
            </a:r>
          </a:p>
          <a:p>
            <a:r>
              <a:rPr lang="en-US" baseline="0" dirty="0"/>
              <a:t>*CLICK*</a:t>
            </a:r>
          </a:p>
          <a:p>
            <a:r>
              <a:rPr lang="en-US" dirty="0" err="1"/>
              <a:t>WPScan</a:t>
            </a:r>
            <a:r>
              <a:rPr lang="en-US" dirty="0"/>
              <a:t> – maybe they know </a:t>
            </a:r>
            <a:r>
              <a:rPr lang="en-US" dirty="0" err="1"/>
              <a:t>wordpress</a:t>
            </a:r>
            <a:r>
              <a:rPr lang="en-US" baseline="0" dirty="0"/>
              <a:t> and its capabilities</a:t>
            </a:r>
            <a:endParaRPr lang="en-US" dirty="0"/>
          </a:p>
          <a:p>
            <a:r>
              <a:rPr lang="en-US" dirty="0"/>
              <a:t>*CLICK*</a:t>
            </a:r>
          </a:p>
          <a:p>
            <a:r>
              <a:rPr lang="en-US" dirty="0"/>
              <a:t>Virus</a:t>
            </a:r>
            <a:r>
              <a:rPr lang="en-US" baseline="0" dirty="0"/>
              <a:t> Example - EACH OF THESE BY ITSELF IS NOT ENOUGH</a:t>
            </a:r>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38</a:t>
            </a:fld>
            <a:endParaRPr lang="en-US"/>
          </a:p>
        </p:txBody>
      </p:sp>
    </p:spTree>
    <p:extLst>
      <p:ext uri="{BB962C8B-B14F-4D97-AF65-F5344CB8AC3E}">
        <p14:creationId xmlns:p14="http://schemas.microsoft.com/office/powerpoint/2010/main" val="26003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39</a:t>
            </a:fld>
            <a:endParaRPr lang="en-US"/>
          </a:p>
        </p:txBody>
      </p:sp>
    </p:spTree>
    <p:extLst>
      <p:ext uri="{BB962C8B-B14F-4D97-AF65-F5344CB8AC3E}">
        <p14:creationId xmlns:p14="http://schemas.microsoft.com/office/powerpoint/2010/main" val="282986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Actions are a very customizable part of a plan</a:t>
            </a:r>
            <a:endParaRPr lang="en-US" dirty="0"/>
          </a:p>
          <a:p>
            <a:r>
              <a:rPr lang="en-US" dirty="0"/>
              <a:t>And again, are very much part</a:t>
            </a:r>
            <a:r>
              <a:rPr lang="en-US" baseline="0" dirty="0"/>
              <a:t> of a plan</a:t>
            </a:r>
          </a:p>
          <a:p>
            <a:endParaRPr lang="en-US" baseline="0" dirty="0"/>
          </a:p>
          <a:p>
            <a:r>
              <a:rPr lang="en-US" baseline="0" dirty="0"/>
              <a:t>Cant say you know what effect your actions will really have</a:t>
            </a:r>
          </a:p>
          <a:p>
            <a:endParaRPr lang="en-US" baseline="0" dirty="0"/>
          </a:p>
          <a:p>
            <a:r>
              <a:rPr lang="en-US" baseline="0" dirty="0"/>
              <a:t>You don’t know why you act, or what to do if your action fails</a:t>
            </a:r>
          </a:p>
          <a:p>
            <a:endParaRPr lang="en-US" baseline="0" dirty="0"/>
          </a:p>
          <a:p>
            <a:r>
              <a:rPr lang="en-US" baseline="0" dirty="0"/>
              <a:t>Actions can lead to more data, which will require analysis, and planning</a:t>
            </a:r>
          </a:p>
          <a:p>
            <a:endParaRPr lang="en-US" baseline="0" dirty="0"/>
          </a:p>
          <a:p>
            <a:r>
              <a:rPr lang="en-US" baseline="0" dirty="0"/>
              <a:t>All other steps can lead to more data, but there are not shortcuts to action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40</a:t>
            </a:fld>
            <a:endParaRPr lang="en-US"/>
          </a:p>
        </p:txBody>
      </p:sp>
    </p:spTree>
    <p:extLst>
      <p:ext uri="{BB962C8B-B14F-4D97-AF65-F5344CB8AC3E}">
        <p14:creationId xmlns:p14="http://schemas.microsoft.com/office/powerpoint/2010/main" val="94405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an incident could be reported either as a User Level</a:t>
            </a:r>
          </a:p>
          <a:p>
            <a:r>
              <a:rPr lang="en-US" dirty="0"/>
              <a:t>Intrusion (Category 2) or a Non-Compliance Event (Category 5). The User Level</a:t>
            </a:r>
          </a:p>
          <a:p>
            <a:r>
              <a:rPr lang="en-US" dirty="0"/>
              <a:t>Intrusion takes precedence based on Table B-A-1, and the incident should be</a:t>
            </a:r>
          </a:p>
          <a:p>
            <a:r>
              <a:rPr lang="en-US" dirty="0"/>
              <a:t>reported as a User Level Intrusion (Category 2) incident.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D52254-3911-41F5-9BBD-1818AB85860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2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17</a:t>
            </a:fld>
            <a:endParaRPr lang="en-US"/>
          </a:p>
        </p:txBody>
      </p:sp>
    </p:spTree>
    <p:extLst>
      <p:ext uri="{BB962C8B-B14F-4D97-AF65-F5344CB8AC3E}">
        <p14:creationId xmlns:p14="http://schemas.microsoft.com/office/powerpoint/2010/main" val="405784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21</a:t>
            </a:fld>
            <a:endParaRPr lang="en-US"/>
          </a:p>
        </p:txBody>
      </p:sp>
    </p:spTree>
    <p:extLst>
      <p:ext uri="{BB962C8B-B14F-4D97-AF65-F5344CB8AC3E}">
        <p14:creationId xmlns:p14="http://schemas.microsoft.com/office/powerpoint/2010/main" val="426493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22</a:t>
            </a:fld>
            <a:endParaRPr lang="en-US"/>
          </a:p>
        </p:txBody>
      </p:sp>
    </p:spTree>
    <p:extLst>
      <p:ext uri="{BB962C8B-B14F-4D97-AF65-F5344CB8AC3E}">
        <p14:creationId xmlns:p14="http://schemas.microsoft.com/office/powerpoint/2010/main" val="57718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23</a:t>
            </a:fld>
            <a:endParaRPr lang="en-US"/>
          </a:p>
        </p:txBody>
      </p:sp>
    </p:spTree>
    <p:extLst>
      <p:ext uri="{BB962C8B-B14F-4D97-AF65-F5344CB8AC3E}">
        <p14:creationId xmlns:p14="http://schemas.microsoft.com/office/powerpoint/2010/main" val="414468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24</a:t>
            </a:fld>
            <a:endParaRPr lang="en-US"/>
          </a:p>
        </p:txBody>
      </p:sp>
    </p:spTree>
    <p:extLst>
      <p:ext uri="{BB962C8B-B14F-4D97-AF65-F5344CB8AC3E}">
        <p14:creationId xmlns:p14="http://schemas.microsoft.com/office/powerpoint/2010/main" val="1405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25</a:t>
            </a:fld>
            <a:endParaRPr lang="en-US"/>
          </a:p>
        </p:txBody>
      </p:sp>
    </p:spTree>
    <p:extLst>
      <p:ext uri="{BB962C8B-B14F-4D97-AF65-F5344CB8AC3E}">
        <p14:creationId xmlns:p14="http://schemas.microsoft.com/office/powerpoint/2010/main" val="99893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http://www.jcs.mil/Portals/36/Documents/Library/Manuals/m651001.pdf?ver=2016-02-05-175710-897</a:t>
            </a:r>
          </a:p>
        </p:txBody>
      </p:sp>
      <p:sp>
        <p:nvSpPr>
          <p:cNvPr id="4" name="Slide Number Placeholder 3"/>
          <p:cNvSpPr>
            <a:spLocks noGrp="1"/>
          </p:cNvSpPr>
          <p:nvPr>
            <p:ph type="sldNum" sz="quarter" idx="10"/>
          </p:nvPr>
        </p:nvSpPr>
        <p:spPr/>
        <p:txBody>
          <a:bodyPr/>
          <a:lstStyle/>
          <a:p>
            <a:fld id="{EAD52254-3911-41F5-9BBD-1818AB858609}" type="slidenum">
              <a:rPr lang="en-US" smtClean="0"/>
              <a:t>27</a:t>
            </a:fld>
            <a:endParaRPr lang="en-US"/>
          </a:p>
        </p:txBody>
      </p:sp>
    </p:spTree>
    <p:extLst>
      <p:ext uri="{BB962C8B-B14F-4D97-AF65-F5344CB8AC3E}">
        <p14:creationId xmlns:p14="http://schemas.microsoft.com/office/powerpoint/2010/main" val="404724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9F5C18-124F-44ED-BB83-8BBC0BBC7942}" type="datetimeFigureOut">
              <a:rPr lang="en-US"/>
              <a:pPr>
                <a:defRPr/>
              </a:pPr>
              <a:t>3/21/2019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B1D5E-9508-45B9-8909-E8C79C26C446}" type="slidenum">
              <a:rPr lang="en-US" altLang="en-US"/>
              <a:pPr/>
              <a:t>‹#›</a:t>
            </a:fld>
            <a:endParaRPr lang="en-US" altLang="en-US"/>
          </a:p>
        </p:txBody>
      </p:sp>
    </p:spTree>
    <p:extLst>
      <p:ext uri="{BB962C8B-B14F-4D97-AF65-F5344CB8AC3E}">
        <p14:creationId xmlns:p14="http://schemas.microsoft.com/office/powerpoint/2010/main" val="388687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89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7A05934D-36FC-41AC-B7F0-06D43945CE76}" type="datetimeFigureOut">
              <a:rPr lang="en-US"/>
              <a:pPr>
                <a:defRPr/>
              </a:pPr>
              <a:t>3/21/2019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F403B3-CABE-4CE5-8929-E04D9B08CAC7}" type="slidenum">
              <a:rPr lang="en-US" altLang="en-US"/>
              <a:pPr/>
              <a:t>‹#›</a:t>
            </a:fld>
            <a:endParaRPr lang="en-US" altLang="en-US"/>
          </a:p>
        </p:txBody>
      </p:sp>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Tree>
    <p:extLst>
      <p:ext uri="{BB962C8B-B14F-4D97-AF65-F5344CB8AC3E}">
        <p14:creationId xmlns:p14="http://schemas.microsoft.com/office/powerpoint/2010/main" val="38679964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
        <p:nvSpPr>
          <p:cNvPr id="3" name="Content Placeholder 2"/>
          <p:cNvSpPr>
            <a:spLocks noGrp="1"/>
          </p:cNvSpPr>
          <p:nvPr>
            <p:ph sz="half" idx="1"/>
          </p:nvPr>
        </p:nvSpPr>
        <p:spPr>
          <a:xfrm>
            <a:off x="457200" y="1600200"/>
            <a:ext cx="8229600" cy="4525963"/>
          </a:xfrm>
          <a:solidFill>
            <a:schemeClr val="bg1">
              <a:alpha val="9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CD763471-7AAF-4A30-9E38-6B16F988B082}" type="datetimeFigureOut">
              <a:rPr lang="en-US"/>
              <a:pPr>
                <a:defRPr/>
              </a:pPr>
              <a:t>3/21/2019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37D7737-23E4-44E8-A950-F38C0D5BBBFD}" type="slidenum">
              <a:rPr lang="en-US" altLang="en-US"/>
              <a:pPr/>
              <a:t>‹#›</a:t>
            </a:fld>
            <a:endParaRPr lang="en-US" altLang="en-US"/>
          </a:p>
        </p:txBody>
      </p:sp>
    </p:spTree>
    <p:extLst>
      <p:ext uri="{BB962C8B-B14F-4D97-AF65-F5344CB8AC3E}">
        <p14:creationId xmlns:p14="http://schemas.microsoft.com/office/powerpoint/2010/main" val="44338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05C16E-C24B-49C8-AFBE-DFBC0206120F}" type="datetimeFigureOut">
              <a:rPr lang="en-US"/>
              <a:pPr>
                <a:defRPr/>
              </a:pPr>
              <a:t>3/21/2019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FF74028-632F-423D-83E9-932EEEF4FCCA}" type="slidenum">
              <a:rPr lang="en-US" altLang="en-US"/>
              <a:pPr/>
              <a:t>‹#›</a:t>
            </a:fld>
            <a:endParaRPr lang="en-US" altLang="en-US"/>
          </a:p>
        </p:txBody>
      </p:sp>
    </p:spTree>
    <p:extLst>
      <p:ext uri="{BB962C8B-B14F-4D97-AF65-F5344CB8AC3E}">
        <p14:creationId xmlns:p14="http://schemas.microsoft.com/office/powerpoint/2010/main" val="112145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5673A4-728E-4063-83D2-6AEC70C9236F}" type="datetimeFigureOut">
              <a:rPr lang="en-US"/>
              <a:pPr>
                <a:defRPr/>
              </a:pPr>
              <a:t>3/21/2019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EDEC28-3261-47EE-A7C1-CE0DA92C08A0}" type="slidenum">
              <a:rPr lang="en-US" altLang="en-US"/>
              <a:pPr/>
              <a:t>‹#›</a:t>
            </a:fld>
            <a:endParaRPr lang="en-US" altLang="en-US"/>
          </a:p>
        </p:txBody>
      </p:sp>
    </p:spTree>
    <p:extLst>
      <p:ext uri="{BB962C8B-B14F-4D97-AF65-F5344CB8AC3E}">
        <p14:creationId xmlns:p14="http://schemas.microsoft.com/office/powerpoint/2010/main" val="359430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60988-2E9B-416F-B8F8-C4D54F86E312}" type="datetimeFigureOut">
              <a:rPr lang="en-US"/>
              <a:pPr>
                <a:defRPr/>
              </a:pPr>
              <a:t>3/21/2019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4A09A3-EFFF-4177-BFB4-9ED369EC35FD}" type="slidenum">
              <a:rPr lang="en-US" altLang="en-US"/>
              <a:pPr/>
              <a:t>‹#›</a:t>
            </a:fld>
            <a:endParaRPr lang="en-US" altLang="en-US"/>
          </a:p>
        </p:txBody>
      </p:sp>
    </p:spTree>
    <p:extLst>
      <p:ext uri="{BB962C8B-B14F-4D97-AF65-F5344CB8AC3E}">
        <p14:creationId xmlns:p14="http://schemas.microsoft.com/office/powerpoint/2010/main" val="260424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463670-3F81-4270-AD9A-04F465A7BB75}" type="datetimeFigureOut">
              <a:rPr lang="en-US"/>
              <a:pPr>
                <a:defRPr/>
              </a:pPr>
              <a:t>3/21/2019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B60BBB-8BB3-42B0-ABCD-F95425D39623}" type="slidenum">
              <a:rPr lang="en-US" altLang="en-US"/>
              <a:pPr/>
              <a:t>‹#›</a:t>
            </a:fld>
            <a:endParaRPr lang="en-US" altLang="en-US"/>
          </a:p>
        </p:txBody>
      </p:sp>
    </p:spTree>
    <p:extLst>
      <p:ext uri="{BB962C8B-B14F-4D97-AF65-F5344CB8AC3E}">
        <p14:creationId xmlns:p14="http://schemas.microsoft.com/office/powerpoint/2010/main" val="349089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6CAD4F-00E4-4762-85B0-4582E75925E2}" type="datetimeFigureOut">
              <a:rPr lang="en-US"/>
              <a:pPr>
                <a:defRPr/>
              </a:pPr>
              <a:t>3/21/2019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6C70DA-4A08-4CF9-9B51-C7CC27613097}" type="slidenum">
              <a:rPr lang="en-US" altLang="en-US"/>
              <a:pPr/>
              <a:t>‹#›</a:t>
            </a:fld>
            <a:endParaRPr lang="en-US" altLang="en-US"/>
          </a:p>
        </p:txBody>
      </p:sp>
    </p:spTree>
    <p:extLst>
      <p:ext uri="{BB962C8B-B14F-4D97-AF65-F5344CB8AC3E}">
        <p14:creationId xmlns:p14="http://schemas.microsoft.com/office/powerpoint/2010/main" val="210313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495"/>
            <a:ext cx="8229600" cy="1143000"/>
          </a:xfrm>
        </p:spPr>
        <p:txBody>
          <a:bodyPr>
            <a:normAutofit/>
          </a:bodyPr>
          <a:lstStyle>
            <a:lvl1pPr algn="l">
              <a:defRPr sz="3200" b="1"/>
            </a:lvl1pPr>
          </a:lstStyle>
          <a:p>
            <a:r>
              <a:rPr lang="en-US" dirty="0"/>
              <a:t>Click to edit Master title style</a:t>
            </a:r>
          </a:p>
        </p:txBody>
      </p:sp>
      <p:sp>
        <p:nvSpPr>
          <p:cNvPr id="3" name="Content Placeholder 2"/>
          <p:cNvSpPr>
            <a:spLocks noGrp="1"/>
          </p:cNvSpPr>
          <p:nvPr>
            <p:ph sz="half" idx="1"/>
          </p:nvPr>
        </p:nvSpPr>
        <p:spPr>
          <a:xfrm>
            <a:off x="457200" y="1907496"/>
            <a:ext cx="4038600" cy="4218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7496"/>
            <a:ext cx="4038600" cy="42186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r>
              <a:rPr lang="en-US"/>
              <a:t>8/7/15</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Macs: Popular Yet Neglected</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68DACDF-E1A9-A04C-A5FF-FC2443684BF5}" type="slidenum">
              <a:rPr lang="en-US" smtClean="0"/>
              <a:pPr/>
              <a:t>‹#›</a:t>
            </a:fld>
            <a:endParaRPr lang="en-US" dirty="0"/>
          </a:p>
        </p:txBody>
      </p:sp>
    </p:spTree>
    <p:extLst>
      <p:ext uri="{BB962C8B-B14F-4D97-AF65-F5344CB8AC3E}">
        <p14:creationId xmlns:p14="http://schemas.microsoft.com/office/powerpoint/2010/main" val="65883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05FE7141-A3FA-4383-8769-D5B3EDE22251}" type="datetimeFigureOut">
              <a:rPr lang="en-US"/>
              <a:pPr>
                <a:defRPr/>
              </a:pPr>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2ED132-A88E-48B3-91D5-ABEFAA3D7860}" type="slidenum">
              <a:rPr lang="en-US" altLang="en-US"/>
              <a:pPr/>
              <a:t>‹#›</a:t>
            </a:fld>
            <a:endParaRPr lang="en-US" altLang="en-US"/>
          </a:p>
        </p:txBody>
      </p:sp>
      <p:pic>
        <p:nvPicPr>
          <p:cNvPr id="2" name="Picture 1"/>
          <p:cNvPicPr>
            <a:picLocks noChangeAspect="1"/>
          </p:cNvPicPr>
          <p:nvPr userDrawn="1"/>
        </p:nvPicPr>
        <p:blipFill>
          <a:blip r:embed="rId11"/>
          <a:stretch>
            <a:fillRect/>
          </a:stretch>
        </p:blipFill>
        <p:spPr>
          <a:xfrm>
            <a:off x="-417688" y="-50801"/>
            <a:ext cx="9561688" cy="717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shaurette@fipc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_Appendix_D_-_1"/><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jcs.mil/Portals/36/Documents/Library/Manuals/m651001.pdf?ver=2016-02-05-175710-89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_Processing_Lo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lpnetsecurity.com/tag/gdp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jcs.mil/Portals/36/Documents/Library/Manuals/m651001.pdf?ver=2016-02-05-175710-897" TargetMode="External"/><Relationship Id="rId2" Type="http://schemas.openxmlformats.org/officeDocument/2006/relationships/hyperlink" Target="https://www.aba.com/Tools/Function/Cyber/Pages/IncidentResponseGuide.aspx" TargetMode="External"/><Relationship Id="rId1" Type="http://schemas.openxmlformats.org/officeDocument/2006/relationships/slideLayout" Target="../slideLayouts/slideLayout3.xml"/><Relationship Id="rId5" Type="http://schemas.openxmlformats.org/officeDocument/2006/relationships/hyperlink" Target="https://nvlpubs.nist.gov/nistpubs/specialpublications/nist.sp.800-61r2.pdf" TargetMode="External"/><Relationship Id="rId4" Type="http://schemas.openxmlformats.org/officeDocument/2006/relationships/hyperlink" Target="https://www.utdallas.edu/infosecurity/.../IncidentResponsePresentation-Austin-Final.pp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nvlpubs.nist.gov/nistpubs/SpecialPublications/NIST.SP.800-61r2.pdf" TargetMode="External"/><Relationship Id="rId2" Type="http://schemas.openxmlformats.org/officeDocument/2006/relationships/hyperlink" Target="https://www.fdic.gov/regulations/examinations/supervisory/insights/siwin06/article01_incident.html" TargetMode="External"/><Relationship Id="rId1" Type="http://schemas.openxmlformats.org/officeDocument/2006/relationships/slideLayout" Target="../slideLayouts/slideLayout3.xml"/><Relationship Id="rId5" Type="http://schemas.openxmlformats.org/officeDocument/2006/relationships/hyperlink" Target="https://www.sans.org/brochure/course/log-management-in-depth/6" TargetMode="External"/><Relationship Id="rId4" Type="http://schemas.openxmlformats.org/officeDocument/2006/relationships/hyperlink" Target="https://csrc.nist.gov/Presentations/2015/The-Cyber-OODA-Loop-How-Your-Attacker-Should-Help"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zoom.us/webinar/register/6915517384950/WN_bG21kGtLQX2UXcofc6IYx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vedetails.com/browse-by-date.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595719"/>
            <a:ext cx="7772400" cy="2004732"/>
          </a:xfrm>
        </p:spPr>
        <p:txBody>
          <a:bodyPr/>
          <a:lstStyle/>
          <a:p>
            <a:r>
              <a:rPr lang="en-US" b="1" dirty="0"/>
              <a:t>BCP-DRP-IRP – “P” Is for Plan </a:t>
            </a:r>
            <a:br>
              <a:rPr lang="en-US" b="1" dirty="0"/>
            </a:br>
            <a:r>
              <a:rPr lang="en-US" b="1" dirty="0"/>
              <a:t>Do you OODA?</a:t>
            </a:r>
            <a:endParaRPr lang="en-US" dirty="0"/>
          </a:p>
        </p:txBody>
      </p:sp>
      <p:sp>
        <p:nvSpPr>
          <p:cNvPr id="4" name="TextBox 3"/>
          <p:cNvSpPr txBox="1"/>
          <p:nvPr/>
        </p:nvSpPr>
        <p:spPr>
          <a:xfrm>
            <a:off x="2459623" y="4052212"/>
            <a:ext cx="4661648" cy="646331"/>
          </a:xfrm>
          <a:prstGeom prst="rect">
            <a:avLst/>
          </a:prstGeom>
          <a:noFill/>
        </p:spPr>
        <p:txBody>
          <a:bodyPr wrap="square" rtlCol="0">
            <a:spAutoFit/>
          </a:bodyPr>
          <a:lstStyle/>
          <a:p>
            <a:pPr algn="ctr"/>
            <a:r>
              <a:rPr lang="en-US" dirty="0"/>
              <a:t>ISACA-KM</a:t>
            </a:r>
          </a:p>
          <a:p>
            <a:pPr algn="ctr"/>
            <a:r>
              <a:rPr lang="en-US" dirty="0"/>
              <a:t>March 20, 2019</a:t>
            </a:r>
          </a:p>
        </p:txBody>
      </p:sp>
      <p:sp>
        <p:nvSpPr>
          <p:cNvPr id="5" name="TextBox 4"/>
          <p:cNvSpPr txBox="1"/>
          <p:nvPr/>
        </p:nvSpPr>
        <p:spPr>
          <a:xfrm>
            <a:off x="205966" y="5447663"/>
            <a:ext cx="4706471" cy="1200329"/>
          </a:xfrm>
          <a:prstGeom prst="rect">
            <a:avLst/>
          </a:prstGeom>
          <a:noFill/>
        </p:spPr>
        <p:txBody>
          <a:bodyPr wrap="square" rtlCol="0">
            <a:spAutoFit/>
          </a:bodyPr>
          <a:lstStyle/>
          <a:p>
            <a:r>
              <a:rPr lang="en-US" dirty="0"/>
              <a:t>Ken M. Shaurette </a:t>
            </a:r>
          </a:p>
          <a:p>
            <a:r>
              <a:rPr lang="en-US" dirty="0"/>
              <a:t>CISSP, CISA, CISM, CRISC, IAM</a:t>
            </a:r>
          </a:p>
          <a:p>
            <a:r>
              <a:rPr lang="en-US" dirty="0"/>
              <a:t>FIPCO Director InfoSec and Audit</a:t>
            </a:r>
          </a:p>
          <a:p>
            <a:r>
              <a:rPr lang="en-US" dirty="0">
                <a:hlinkClick r:id="rId2"/>
              </a:rPr>
              <a:t>kshaurette@fipco.com</a:t>
            </a:r>
            <a:r>
              <a:rPr lang="en-US" dirty="0"/>
              <a:t>, 608-441-1251</a:t>
            </a:r>
          </a:p>
        </p:txBody>
      </p:sp>
      <p:sp>
        <p:nvSpPr>
          <p:cNvPr id="2" name="TextBox 1"/>
          <p:cNvSpPr txBox="1"/>
          <p:nvPr/>
        </p:nvSpPr>
        <p:spPr>
          <a:xfrm>
            <a:off x="1698172" y="3427267"/>
            <a:ext cx="6573416" cy="461665"/>
          </a:xfrm>
          <a:prstGeom prst="rect">
            <a:avLst/>
          </a:prstGeom>
          <a:noFill/>
        </p:spPr>
        <p:txBody>
          <a:bodyPr wrap="square" rtlCol="0">
            <a:spAutoFit/>
          </a:bodyPr>
          <a:lstStyle/>
          <a:p>
            <a:r>
              <a:rPr lang="en-US" sz="2400" dirty="0"/>
              <a:t>Building and improving an Incident Response 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3901" y="122575"/>
            <a:ext cx="8818589" cy="6595336"/>
          </a:xfrm>
          <a:prstGeom prst="rect">
            <a:avLst/>
          </a:prstGeom>
        </p:spPr>
      </p:pic>
      <p:sp>
        <p:nvSpPr>
          <p:cNvPr id="10" name="TextBox 9"/>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cxnSp>
        <p:nvCxnSpPr>
          <p:cNvPr id="3" name="Straight Connector 2"/>
          <p:cNvCxnSpPr/>
          <p:nvPr/>
        </p:nvCxnSpPr>
        <p:spPr>
          <a:xfrm>
            <a:off x="6792685" y="494522"/>
            <a:ext cx="9144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73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Responsibility</a:t>
            </a:r>
          </a:p>
        </p:txBody>
      </p:sp>
      <p:sp>
        <p:nvSpPr>
          <p:cNvPr id="3" name="Content Placeholder 2"/>
          <p:cNvSpPr>
            <a:spLocks noGrp="1"/>
          </p:cNvSpPr>
          <p:nvPr>
            <p:ph sz="half" idx="1"/>
          </p:nvPr>
        </p:nvSpPr>
        <p:spPr/>
        <p:txBody>
          <a:bodyPr/>
          <a:lstStyle/>
          <a:p>
            <a:pPr marL="0" marR="0" indent="0">
              <a:buNone/>
            </a:pPr>
            <a:r>
              <a:rPr lang="en-US" dirty="0">
                <a:solidFill>
                  <a:srgbClr val="000000"/>
                </a:solidFill>
                <a:latin typeface="Calibri" panose="020F0502020204030204" pitchFamily="34" charset="0"/>
                <a:ea typeface="Times New Roman" panose="02020603050405020304" pitchFamily="18" charset="0"/>
              </a:rPr>
              <a:t>The IRT will be led by an </a:t>
            </a:r>
            <a:r>
              <a:rPr lang="en-US" u="sng" dirty="0">
                <a:solidFill>
                  <a:srgbClr val="0000FF"/>
                </a:solidFill>
                <a:latin typeface="Calibri" panose="020F0502020204030204" pitchFamily="34" charset="0"/>
                <a:ea typeface="Times New Roman" panose="02020603050405020304" pitchFamily="18" charset="0"/>
                <a:hlinkClick r:id="rId2" action="ppaction://hlinkfile"/>
              </a:rPr>
              <a:t>IRT Coordinator (or alternate)</a:t>
            </a:r>
            <a:r>
              <a:rPr lang="en-US" dirty="0">
                <a:solidFill>
                  <a:srgbClr val="000000"/>
                </a:solidFill>
                <a:latin typeface="Calibri" panose="020F0502020204030204" pitchFamily="34" charset="0"/>
                <a:ea typeface="Times New Roman" panose="02020603050405020304" pitchFamily="18" charset="0"/>
              </a:rPr>
              <a:t>  (IRC). The IRT will be brought together on an incident by incident basis appropriate to the incident and will consist of appropriate staff from within the bank. This group will form the incident team appropriate for handling each specific incident.</a:t>
            </a:r>
          </a:p>
          <a:p>
            <a:pPr marL="0" marR="0" indent="0">
              <a:buNone/>
            </a:pPr>
            <a:r>
              <a:rPr lang="en-US" dirty="0">
                <a:solidFill>
                  <a:srgbClr val="000000"/>
                </a:solidFill>
                <a:highlight>
                  <a:srgbClr val="FFFF00"/>
                </a:highlight>
                <a:latin typeface="Calibri" panose="020F0502020204030204" pitchFamily="34" charset="0"/>
                <a:ea typeface="Times New Roman" panose="02020603050405020304" pitchFamily="18" charset="0"/>
              </a:rPr>
              <a:t>Minimize number of people initially involved </a:t>
            </a:r>
            <a:r>
              <a:rPr lang="en-US" dirty="0">
                <a:solidFill>
                  <a:srgbClr val="000000"/>
                </a:solidFill>
                <a:latin typeface="Calibri" panose="020F0502020204030204" pitchFamily="34" charset="0"/>
                <a:ea typeface="Times New Roman" panose="02020603050405020304" pitchFamily="18" charset="0"/>
              </a:rPr>
              <a:t>in case of internal crime situation. </a:t>
            </a:r>
          </a:p>
          <a:p>
            <a:pPr marL="0" marR="0" indent="0">
              <a:buNone/>
            </a:pPr>
            <a:r>
              <a:rPr lang="en-US" dirty="0">
                <a:solidFill>
                  <a:srgbClr val="000000"/>
                </a:solidFill>
                <a:latin typeface="Calibri" panose="020F0502020204030204" pitchFamily="34" charset="0"/>
                <a:ea typeface="Times New Roman" panose="02020603050405020304" pitchFamily="18" charset="0"/>
              </a:rPr>
              <a:t>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will be assigned the role of the IRC with 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as their alternate.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spTree>
    <p:extLst>
      <p:ext uri="{BB962C8B-B14F-4D97-AF65-F5344CB8AC3E}">
        <p14:creationId xmlns:p14="http://schemas.microsoft.com/office/powerpoint/2010/main" val="42808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1879502"/>
            <a:ext cx="8229600" cy="1143000"/>
          </a:xfrm>
        </p:spPr>
        <p:txBody>
          <a:bodyPr/>
          <a:lstStyle/>
          <a:p>
            <a:r>
              <a:rPr lang="en-US" dirty="0"/>
              <a:t>The Rest is the IRP –The Plan!</a:t>
            </a:r>
          </a:p>
        </p:txBody>
      </p:sp>
      <p:sp>
        <p:nvSpPr>
          <p:cNvPr id="4" name="TextBox 3"/>
          <p:cNvSpPr txBox="1"/>
          <p:nvPr/>
        </p:nvSpPr>
        <p:spPr>
          <a:xfrm>
            <a:off x="1950098" y="3077871"/>
            <a:ext cx="5421086" cy="2554545"/>
          </a:xfrm>
          <a:prstGeom prst="rect">
            <a:avLst/>
          </a:prstGeom>
          <a:noFill/>
        </p:spPr>
        <p:txBody>
          <a:bodyPr wrap="square" rtlCol="0">
            <a:spAutoFit/>
          </a:bodyPr>
          <a:lstStyle/>
          <a:p>
            <a:r>
              <a:rPr lang="en-US" sz="3200" dirty="0"/>
              <a:t>The Plan does not need to be Board approved before used.  That includes the DRP/BCP!</a:t>
            </a:r>
          </a:p>
          <a:p>
            <a:endParaRPr lang="en-US" sz="3200" dirty="0"/>
          </a:p>
          <a:p>
            <a:r>
              <a:rPr lang="en-US" sz="3200" dirty="0"/>
              <a:t>It’s NOT just Security Breach!!!!</a:t>
            </a:r>
          </a:p>
        </p:txBody>
      </p:sp>
    </p:spTree>
    <p:extLst>
      <p:ext uri="{BB962C8B-B14F-4D97-AF65-F5344CB8AC3E}">
        <p14:creationId xmlns:p14="http://schemas.microsoft.com/office/powerpoint/2010/main" val="300148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Analysis</a:t>
            </a:r>
          </a:p>
        </p:txBody>
      </p:sp>
      <p:sp>
        <p:nvSpPr>
          <p:cNvPr id="3" name="Content Placeholder 2"/>
          <p:cNvSpPr>
            <a:spLocks noGrp="1"/>
          </p:cNvSpPr>
          <p:nvPr>
            <p:ph sz="half" idx="1"/>
          </p:nvPr>
        </p:nvSpPr>
        <p:spPr>
          <a:xfrm>
            <a:off x="457200" y="1282959"/>
            <a:ext cx="8229600" cy="4525963"/>
          </a:xfrm>
        </p:spPr>
        <p:txBody>
          <a:bodyPr/>
          <a:lstStyle/>
          <a:p>
            <a:pPr marL="0" indent="0">
              <a:buNone/>
            </a:pPr>
            <a:r>
              <a:rPr lang="en-US" dirty="0"/>
              <a:t>The initial source from where an Incident is identified is immaterial.  </a:t>
            </a:r>
            <a:r>
              <a:rPr lang="en-US" dirty="0">
                <a:highlight>
                  <a:srgbClr val="FFFF00"/>
                </a:highlight>
              </a:rPr>
              <a:t>Potential Incidents can be reported from a variety of sources. </a:t>
            </a:r>
            <a:r>
              <a:rPr lang="en-US" dirty="0"/>
              <a:t>A key source for detection of unusual behavior will be our activity tracking and behavior analytics tool, AristotleInsight. The following list is not all-inclusive, but contains some potential means of identifying Incidents:</a:t>
            </a:r>
          </a:p>
          <a:p>
            <a:pPr lvl="2"/>
            <a:r>
              <a:rPr lang="en-US" dirty="0"/>
              <a:t>Alert or alerts from intrusion detection and monitoring tools </a:t>
            </a:r>
          </a:p>
          <a:p>
            <a:pPr lvl="2"/>
            <a:r>
              <a:rPr lang="en-US" dirty="0"/>
              <a:t>Advanced Persistent Threats (APT)</a:t>
            </a:r>
          </a:p>
          <a:p>
            <a:pPr lvl="2"/>
            <a:r>
              <a:rPr lang="en-US" dirty="0"/>
              <a:t>Use of Privileged Access that do not match to Change MGMT</a:t>
            </a:r>
          </a:p>
          <a:p>
            <a:pPr lvl="2"/>
            <a:r>
              <a:rPr lang="en-US" dirty="0"/>
              <a:t>Use of Inappropriate keywords or phrases</a:t>
            </a:r>
          </a:p>
          <a:p>
            <a:pPr lvl="2"/>
            <a:r>
              <a:rPr lang="en-US" dirty="0"/>
              <a:t>Log files from systems, servers, firewalls, or other equipment</a:t>
            </a:r>
          </a:p>
          <a:p>
            <a:pPr lvl="2"/>
            <a:r>
              <a:rPr lang="en-US" dirty="0"/>
              <a:t>….</a:t>
            </a:r>
          </a:p>
          <a:p>
            <a:pPr lvl="2"/>
            <a:endParaRPr lang="en-US" dirty="0"/>
          </a:p>
          <a:p>
            <a:pPr marL="0" marR="0" indent="0">
              <a:buNone/>
            </a:pPr>
            <a:r>
              <a:rPr lang="en-US" dirty="0">
                <a:solidFill>
                  <a:srgbClr val="000000"/>
                </a:solidFill>
                <a:latin typeface="Calibri" panose="020F050202020403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782282"/>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38174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a:t>
            </a:r>
          </a:p>
        </p:txBody>
      </p:sp>
      <p:pic>
        <p:nvPicPr>
          <p:cNvPr id="4" name="Content Placeholder 3"/>
          <p:cNvPicPr>
            <a:picLocks noGrp="1" noChangeAspect="1"/>
          </p:cNvPicPr>
          <p:nvPr>
            <p:ph sz="half" idx="1"/>
          </p:nvPr>
        </p:nvPicPr>
        <p:blipFill>
          <a:blip r:embed="rId3"/>
          <a:stretch>
            <a:fillRect/>
          </a:stretch>
        </p:blipFill>
        <p:spPr>
          <a:xfrm>
            <a:off x="-93306" y="2094270"/>
            <a:ext cx="9237306" cy="4185237"/>
          </a:xfrm>
          <a:prstGeom prst="rect">
            <a:avLst/>
          </a:prstGeom>
        </p:spPr>
      </p:pic>
      <p:sp>
        <p:nvSpPr>
          <p:cNvPr id="3" name="Rectangle 2"/>
          <p:cNvSpPr/>
          <p:nvPr/>
        </p:nvSpPr>
        <p:spPr>
          <a:xfrm>
            <a:off x="2472613" y="1460425"/>
            <a:ext cx="3810915" cy="584775"/>
          </a:xfrm>
          <a:prstGeom prst="rect">
            <a:avLst/>
          </a:prstGeom>
        </p:spPr>
        <p:txBody>
          <a:bodyPr wrap="none">
            <a:spAutoFit/>
          </a:bodyPr>
          <a:lstStyle/>
          <a:p>
            <a:r>
              <a:rPr lang="en-US" sz="3200" dirty="0"/>
              <a:t>Incident Classification</a:t>
            </a:r>
          </a:p>
        </p:txBody>
      </p:sp>
      <p:sp>
        <p:nvSpPr>
          <p:cNvPr id="5" name="Rectangle 4"/>
          <p:cNvSpPr/>
          <p:nvPr/>
        </p:nvSpPr>
        <p:spPr>
          <a:xfrm>
            <a:off x="-65314" y="6435467"/>
            <a:ext cx="9209314" cy="338554"/>
          </a:xfrm>
          <a:prstGeom prst="rect">
            <a:avLst/>
          </a:prstGeom>
          <a:solidFill>
            <a:schemeClr val="bg1"/>
          </a:solidFill>
        </p:spPr>
        <p:txBody>
          <a:bodyPr wrap="square">
            <a:spAutoFit/>
          </a:bodyPr>
          <a:lstStyle/>
          <a:p>
            <a:r>
              <a:rPr lang="en-US" sz="1600" dirty="0">
                <a:hlinkClick r:id="rId4"/>
              </a:rPr>
              <a:t>http://www.jcs.mil/Portals/36/Documents/Library/Manuals/m651001.pdf?ver=2016-02-05-175710-897</a:t>
            </a:r>
            <a:r>
              <a:rPr lang="en-US" sz="1600" dirty="0"/>
              <a:t> </a:t>
            </a:r>
          </a:p>
        </p:txBody>
      </p:sp>
    </p:spTree>
    <p:extLst>
      <p:ext uri="{BB962C8B-B14F-4D97-AF65-F5344CB8AC3E}">
        <p14:creationId xmlns:p14="http://schemas.microsoft.com/office/powerpoint/2010/main" val="298005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017288245"/>
              </p:ext>
            </p:extLst>
          </p:nvPr>
        </p:nvGraphicFramePr>
        <p:xfrm>
          <a:off x="959223" y="1478195"/>
          <a:ext cx="7413811" cy="5576443"/>
        </p:xfrm>
        <a:graphic>
          <a:graphicData uri="http://schemas.openxmlformats.org/drawingml/2006/table">
            <a:tbl>
              <a:tblPr firstRow="1" firstCol="1" bandRow="1"/>
              <a:tblGrid>
                <a:gridCol w="352850">
                  <a:extLst>
                    <a:ext uri="{9D8B030D-6E8A-4147-A177-3AD203B41FA5}">
                      <a16:colId xmlns:a16="http://schemas.microsoft.com/office/drawing/2014/main" val="2837971125"/>
                    </a:ext>
                  </a:extLst>
                </a:gridCol>
                <a:gridCol w="7060961">
                  <a:extLst>
                    <a:ext uri="{9D8B030D-6E8A-4147-A177-3AD203B41FA5}">
                      <a16:colId xmlns:a16="http://schemas.microsoft.com/office/drawing/2014/main" val="2718458758"/>
                    </a:ext>
                  </a:extLst>
                </a:gridCol>
              </a:tblGrid>
              <a:tr h="204139">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Training and Exercises</a:t>
                      </a:r>
                      <a:r>
                        <a:rPr lang="en-US" sz="1800" dirty="0">
                          <a:effectLst/>
                          <a:latin typeface="BookmanOldStyle"/>
                          <a:ea typeface="Calibri" panose="020F0502020204030204" pitchFamily="34" charset="0"/>
                          <a:cs typeface="BookmanOldStyle"/>
                        </a:rPr>
                        <a:t>—Operations performed for training purposes and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7142955"/>
                  </a:ext>
                </a:extLst>
              </a:tr>
              <a:tr h="1067682">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R</a:t>
                      </a:r>
                      <a:r>
                        <a:rPr lang="en-US" sz="1800" b="1" dirty="0">
                          <a:effectLst/>
                          <a:latin typeface="BookmanOldStyle-Bold"/>
                          <a:ea typeface="Calibri" panose="020F0502020204030204" pitchFamily="34" charset="0"/>
                          <a:cs typeface="BookmanOldStyle-Bold"/>
                        </a:rPr>
                        <a:t>oot Level Intrusion (</a:t>
                      </a:r>
                      <a:r>
                        <a:rPr lang="en-US" sz="1800" b="1" dirty="0">
                          <a:effectLst/>
                          <a:highlight>
                            <a:srgbClr val="FFFF00"/>
                          </a:highlight>
                          <a:latin typeface="BookmanOldStyle-Bold"/>
                          <a:ea typeface="Calibri" panose="020F0502020204030204" pitchFamily="34" charset="0"/>
                          <a:cs typeface="BookmanOldStyle-Bold"/>
                        </a:rPr>
                        <a:t>Incident</a:t>
                      </a:r>
                      <a:r>
                        <a:rPr lang="en-US" sz="1800" b="1" dirty="0">
                          <a:effectLst/>
                          <a:latin typeface="BookmanOldStyle-Bold"/>
                          <a:ea typeface="Calibri" panose="020F0502020204030204" pitchFamily="34" charset="0"/>
                          <a:cs typeface="BookmanOldStyle-Bold"/>
                        </a:rPr>
                        <a: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privileged access</a:t>
                      </a:r>
                      <a:r>
                        <a:rPr lang="en-US" sz="1800" dirty="0">
                          <a:effectLst/>
                          <a:latin typeface="BookmanOldStyle"/>
                          <a:ea typeface="Calibri" panose="020F0502020204030204" pitchFamily="34" charset="0"/>
                          <a:cs typeface="BookmanOldStyle"/>
                        </a:rPr>
                        <a:t>. Privileged access, often referred to as administrative or root access, provides unrestricted access. This category includes </a:t>
                      </a:r>
                      <a:r>
                        <a:rPr lang="en-US" sz="1800" dirty="0">
                          <a:effectLst/>
                          <a:highlight>
                            <a:srgbClr val="FFFF00"/>
                          </a:highlight>
                          <a:latin typeface="BookmanOldStyle"/>
                          <a:ea typeface="Calibri" panose="020F0502020204030204" pitchFamily="34" charset="0"/>
                          <a:cs typeface="BookmanOldStyle"/>
                        </a:rPr>
                        <a:t>unauthorized access to information </a:t>
                      </a:r>
                      <a:r>
                        <a:rPr lang="en-US" sz="1800" b="1" dirty="0">
                          <a:effectLst/>
                          <a:latin typeface="BookmanOldStyle"/>
                          <a:ea typeface="Calibri" panose="020F0502020204030204" pitchFamily="34" charset="0"/>
                          <a:cs typeface="BookmanOldStyle"/>
                        </a:rPr>
                        <a:t>or unauthorized access to account credentials that could be used to perform administrative functions (e.g., domain administrator). If system is compromised with malicious code that provides remote interactive </a:t>
                      </a:r>
                      <a:r>
                        <a:rPr lang="en-US" sz="1800" dirty="0">
                          <a:effectLst/>
                          <a:latin typeface="BookmanOldStyle"/>
                          <a:ea typeface="Calibri" panose="020F0502020204030204" pitchFamily="34" charset="0"/>
                          <a:cs typeface="BookmanOldStyle"/>
                        </a:rPr>
                        <a:t>control, it will be reported in this 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6424643"/>
                  </a:ext>
                </a:extLst>
              </a:tr>
              <a:tr h="1372765">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User Level Intrusion (</a:t>
                      </a:r>
                      <a:r>
                        <a:rPr lang="en-US" sz="1800" b="1" dirty="0">
                          <a:effectLst/>
                          <a:highlight>
                            <a:srgbClr val="FFFF00"/>
                          </a:highlight>
                          <a:latin typeface="BookmanOldStyle-Bold"/>
                          <a:ea typeface="Calibri" panose="020F0502020204030204" pitchFamily="34" charset="0"/>
                          <a:cs typeface="BookmanOldStyle-Bold"/>
                        </a:rPr>
                        <a:t>Incident</a:t>
                      </a:r>
                      <a:r>
                        <a:rPr lang="en-US" sz="1800" b="1" dirty="0">
                          <a:effectLst/>
                          <a:latin typeface="BookmanOldStyle-Bold"/>
                          <a:ea typeface="Calibri" panose="020F0502020204030204" pitchFamily="34" charset="0"/>
                          <a:cs typeface="BookmanOldStyle-Bold"/>
                        </a:rPr>
                        <a: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non-privileged access</a:t>
                      </a:r>
                      <a:r>
                        <a:rPr lang="en-US" sz="1800" dirty="0">
                          <a:effectLst/>
                          <a:latin typeface="BookmanOldStyle"/>
                          <a:ea typeface="Calibri" panose="020F0502020204030204" pitchFamily="34" charset="0"/>
                          <a:cs typeface="BookmanOldStyle"/>
                        </a:rPr>
                        <a:t>. Non-privileged access, often referred to as </a:t>
                      </a:r>
                      <a:r>
                        <a:rPr lang="en-US" sz="1800" dirty="0" err="1">
                          <a:effectLst/>
                          <a:latin typeface="BookmanOldStyle"/>
                          <a:ea typeface="Calibri" panose="020F0502020204030204" pitchFamily="34" charset="0"/>
                          <a:cs typeface="BookmanOldStyle"/>
                        </a:rPr>
                        <a:t>userlevel</a:t>
                      </a:r>
                      <a:r>
                        <a:rPr lang="en-US" sz="1800" dirty="0">
                          <a:effectLst/>
                          <a:latin typeface="BookmanOldStyle"/>
                          <a:ea typeface="Calibri" panose="020F0502020204030204" pitchFamily="34" charset="0"/>
                          <a:cs typeface="BookmanOldStyle"/>
                        </a:rPr>
                        <a:t> access, provides restricted access based on the privileges granted to the user. This includes unauthorized access to information or unauthorized access to account credentials that could be used to perform user functions such as accessing Web applications, Web portals, or other similar information resources. If the system is compromised with malicious code that provides remote interactive control, it will be reported in this category.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4719402"/>
                  </a:ext>
                </a:extLst>
              </a:tr>
            </a:tbl>
          </a:graphicData>
        </a:graphic>
      </p:graphicFrame>
      <p:sp>
        <p:nvSpPr>
          <p:cNvPr id="4" name="Title 3"/>
          <p:cNvSpPr>
            <a:spLocks noGrp="1"/>
          </p:cNvSpPr>
          <p:nvPr>
            <p:ph type="title"/>
          </p:nvPr>
        </p:nvSpPr>
        <p:spPr/>
        <p:txBody>
          <a:bodyPr/>
          <a:lstStyle/>
          <a:p>
            <a:endParaRPr lang="en-US" dirty="0"/>
          </a:p>
        </p:txBody>
      </p:sp>
      <p:sp>
        <p:nvSpPr>
          <p:cNvPr id="6" name="Title 1"/>
          <p:cNvSpPr txBox="1">
            <a:spLocks/>
          </p:cNvSpPr>
          <p:nvPr/>
        </p:nvSpPr>
        <p:spPr bwMode="auto">
          <a:xfrm>
            <a:off x="457200" y="31243"/>
            <a:ext cx="8229600" cy="1143000"/>
          </a:xfrm>
          <a:prstGeom prst="rect">
            <a:avLst/>
          </a:prstGeom>
          <a:solidFill>
            <a:schemeClr val="bg1">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Identification</a:t>
            </a:r>
          </a:p>
        </p:txBody>
      </p:sp>
      <p:sp>
        <p:nvSpPr>
          <p:cNvPr id="7" name="Rectangle 6"/>
          <p:cNvSpPr/>
          <p:nvPr/>
        </p:nvSpPr>
        <p:spPr>
          <a:xfrm>
            <a:off x="2591897" y="800718"/>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79330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801"/>
            <a:ext cx="8229600" cy="1143000"/>
          </a:xfrm>
        </p:spPr>
        <p:txBody>
          <a:bodyPr/>
          <a:lstStyle/>
          <a:p>
            <a:r>
              <a:rPr lang="en-US" sz="3600" dirty="0"/>
              <a:t>Incident Classification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50277716"/>
              </p:ext>
            </p:extLst>
          </p:nvPr>
        </p:nvGraphicFramePr>
        <p:xfrm>
          <a:off x="83975" y="491204"/>
          <a:ext cx="8920065" cy="6163437"/>
        </p:xfrm>
        <a:graphic>
          <a:graphicData uri="http://schemas.openxmlformats.org/drawingml/2006/table">
            <a:tbl>
              <a:tblPr firstRow="1" firstCol="1" bandRow="1"/>
              <a:tblGrid>
                <a:gridCol w="424538">
                  <a:extLst>
                    <a:ext uri="{9D8B030D-6E8A-4147-A177-3AD203B41FA5}">
                      <a16:colId xmlns:a16="http://schemas.microsoft.com/office/drawing/2014/main" val="1214100975"/>
                    </a:ext>
                  </a:extLst>
                </a:gridCol>
                <a:gridCol w="8495527">
                  <a:extLst>
                    <a:ext uri="{9D8B030D-6E8A-4147-A177-3AD203B41FA5}">
                      <a16:colId xmlns:a16="http://schemas.microsoft.com/office/drawing/2014/main" val="3848965992"/>
                    </a:ext>
                  </a:extLst>
                </a:gridCol>
              </a:tblGrid>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6</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Reconnaissance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—Activity that seeks to gather information used to characterize systems, applications, information networks, and users that may be useful in formulating an attack. This includes activity such as mapping information networks, system devices and applications, interconnectivity, and their users or reporting structure. </a:t>
                      </a:r>
                      <a:r>
                        <a:rPr lang="en-US" sz="1800" dirty="0">
                          <a:effectLst/>
                          <a:highlight>
                            <a:srgbClr val="FFFF00"/>
                          </a:highlight>
                          <a:latin typeface="+mn-lt"/>
                          <a:ea typeface="Calibri" panose="020F0502020204030204" pitchFamily="34" charset="0"/>
                          <a:cs typeface="BookmanOldStyle"/>
                        </a:rPr>
                        <a:t>This activity does not directly result in a compromise.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357031"/>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Malicious Logic (</a:t>
                      </a:r>
                      <a:r>
                        <a:rPr lang="en-US" sz="1800" b="1" dirty="0">
                          <a:effectLst/>
                          <a:highlight>
                            <a:srgbClr val="FFFF00"/>
                          </a:highlight>
                          <a:latin typeface="+mn-lt"/>
                          <a:ea typeface="Calibri" panose="020F0502020204030204" pitchFamily="34" charset="0"/>
                          <a:cs typeface="BookmanOldStyle"/>
                        </a:rPr>
                        <a:t>Incident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—Installation of software designed and/or deployed by adversaries with malicious intentions for the purpose of gaining access to resources or information without the consent or knowledge of the user. This </a:t>
                      </a:r>
                      <a:r>
                        <a:rPr lang="en-US" sz="1800" b="1" dirty="0">
                          <a:effectLst/>
                          <a:latin typeface="+mn-lt"/>
                          <a:ea typeface="Calibri" panose="020F0502020204030204" pitchFamily="34" charset="0"/>
                          <a:cs typeface="BookmanOldStyle"/>
                        </a:rPr>
                        <a:t>only </a:t>
                      </a:r>
                      <a:r>
                        <a:rPr lang="en-US" sz="1800" dirty="0">
                          <a:effectLst/>
                          <a:latin typeface="+mn-lt"/>
                          <a:ea typeface="Calibri" panose="020F0502020204030204" pitchFamily="34" charset="0"/>
                          <a:cs typeface="BookmanOldStyle"/>
                        </a:rPr>
                        <a:t>includes malicious code that does not provide remote interactive control of the compromised system. Malicious code that has allowed interactive access should be categorized as Category 1 or Category 2 incidents, not Category 7. Interactive active access may include automated tools that establish an open channel of communications to and/or from an system.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1174787"/>
                  </a:ext>
                </a:extLst>
              </a:tr>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8</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Investigating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—Events that are potentially malicious or anomalous activity deemed suspicious and warrant, or are undergoing, further review. No event will be closed out as a Category 8. </a:t>
                      </a:r>
                      <a:r>
                        <a:rPr lang="en-US" sz="1800" dirty="0">
                          <a:effectLst/>
                          <a:highlight>
                            <a:srgbClr val="FFFF00"/>
                          </a:highlight>
                          <a:latin typeface="+mn-lt"/>
                          <a:ea typeface="Calibri" panose="020F0502020204030204" pitchFamily="34" charset="0"/>
                          <a:cs typeface="BookmanOldStyle"/>
                        </a:rPr>
                        <a:t>Category 8 will be </a:t>
                      </a:r>
                      <a:r>
                        <a:rPr lang="en-US" sz="1800" dirty="0" err="1">
                          <a:effectLst/>
                          <a:highlight>
                            <a:srgbClr val="FFFF00"/>
                          </a:highlight>
                          <a:latin typeface="+mn-lt"/>
                          <a:ea typeface="Calibri" panose="020F0502020204030204" pitchFamily="34" charset="0"/>
                          <a:cs typeface="BookmanOldStyle"/>
                        </a:rPr>
                        <a:t>recategorized</a:t>
                      </a:r>
                      <a:r>
                        <a:rPr lang="en-US" sz="1800" dirty="0">
                          <a:effectLst/>
                          <a:highlight>
                            <a:srgbClr val="FFFF00"/>
                          </a:highlight>
                          <a:latin typeface="+mn-lt"/>
                          <a:ea typeface="Calibri" panose="020F0502020204030204" pitchFamily="34" charset="0"/>
                          <a:cs typeface="BookmanOldStyle"/>
                        </a:rPr>
                        <a:t> to appropriate Category 1-7 or 9 prior to closure.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4650014"/>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Explained Anomaly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—Suspicious events that after further investigation are determined to be non-malicious activity and do not fit the criteria for any other categories. This includes events such as system malfunctions and false alarms. When reporting these events, the reason for which it cannot be otherwise categorized must be clearly specified.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6547365"/>
                  </a:ext>
                </a:extLst>
              </a:tr>
            </a:tbl>
          </a:graphicData>
        </a:graphic>
      </p:graphicFrame>
    </p:spTree>
    <p:extLst>
      <p:ext uri="{BB962C8B-B14F-4D97-AF65-F5344CB8AC3E}">
        <p14:creationId xmlns:p14="http://schemas.microsoft.com/office/powerpoint/2010/main" val="318809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15814141"/>
              </p:ext>
            </p:extLst>
          </p:nvPr>
        </p:nvGraphicFramePr>
        <p:xfrm>
          <a:off x="233264" y="1637286"/>
          <a:ext cx="8845421" cy="5509308"/>
        </p:xfrm>
        <a:graphic>
          <a:graphicData uri="http://schemas.openxmlformats.org/drawingml/2006/table">
            <a:tbl>
              <a:tblPr firstRow="1" firstCol="1" bandRow="1"/>
              <a:tblGrid>
                <a:gridCol w="420985">
                  <a:extLst>
                    <a:ext uri="{9D8B030D-6E8A-4147-A177-3AD203B41FA5}">
                      <a16:colId xmlns:a16="http://schemas.microsoft.com/office/drawing/2014/main" val="2469128993"/>
                    </a:ext>
                  </a:extLst>
                </a:gridCol>
                <a:gridCol w="8424436">
                  <a:extLst>
                    <a:ext uri="{9D8B030D-6E8A-4147-A177-3AD203B41FA5}">
                      <a16:colId xmlns:a16="http://schemas.microsoft.com/office/drawing/2014/main" val="1241576941"/>
                    </a:ext>
                  </a:extLst>
                </a:gridCol>
              </a:tblGrid>
              <a:tr h="2580151">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Unsuccessful Activity Attempt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—Deliberate </a:t>
                      </a:r>
                      <a:r>
                        <a:rPr lang="en-US" sz="1800" dirty="0">
                          <a:effectLst/>
                          <a:highlight>
                            <a:srgbClr val="FFFF00"/>
                          </a:highlight>
                          <a:latin typeface="+mn-lt"/>
                          <a:ea typeface="Calibri" panose="020F0502020204030204" pitchFamily="34" charset="0"/>
                          <a:cs typeface="BookmanOldStyle"/>
                        </a:rPr>
                        <a:t>attempts</a:t>
                      </a:r>
                      <a:r>
                        <a:rPr lang="en-US" sz="1800" dirty="0">
                          <a:effectLst/>
                          <a:latin typeface="+mn-lt"/>
                          <a:ea typeface="Calibri" panose="020F0502020204030204" pitchFamily="34" charset="0"/>
                          <a:cs typeface="BookmanOldStyle"/>
                        </a:rPr>
                        <a:t> to gain unauthorized access to a system that are defeated by normal defensive mechanisms. Attacker fails to gain access to the system (i.e., attacker attempts valid or potentially valid username and password combinations) and the activity cannot be characterized as exploratory scanning. </a:t>
                      </a:r>
                      <a:r>
                        <a:rPr lang="en-US" sz="1800" dirty="0">
                          <a:effectLst/>
                          <a:highlight>
                            <a:srgbClr val="FFFF00"/>
                          </a:highlight>
                          <a:latin typeface="+mn-lt"/>
                          <a:ea typeface="Calibri" panose="020F0502020204030204" pitchFamily="34" charset="0"/>
                          <a:cs typeface="BookmanOldStyle"/>
                        </a:rPr>
                        <a:t>Reporting of these events is critical for the gathering of useful effects-based metrics </a:t>
                      </a:r>
                      <a:r>
                        <a:rPr lang="en-US" sz="1800" dirty="0">
                          <a:effectLst/>
                          <a:latin typeface="+mn-lt"/>
                          <a:ea typeface="Calibri" panose="020F0502020204030204" pitchFamily="34" charset="0"/>
                          <a:cs typeface="BookmanOldStyle"/>
                        </a:rPr>
                        <a:t>for commanders. Note the above CAT 3 explanation does not cover the “run-of-</a:t>
                      </a:r>
                      <a:r>
                        <a:rPr lang="en-US" sz="1800" dirty="0" err="1">
                          <a:effectLst/>
                          <a:latin typeface="+mn-lt"/>
                          <a:ea typeface="Calibri" panose="020F0502020204030204" pitchFamily="34" charset="0"/>
                          <a:cs typeface="BookmanOldStyle"/>
                        </a:rPr>
                        <a:t>themill</a:t>
                      </a:r>
                      <a:r>
                        <a:rPr lang="en-US" sz="1800" dirty="0">
                          <a:effectLst/>
                          <a:latin typeface="+mn-lt"/>
                          <a:ea typeface="Calibri" panose="020F0502020204030204" pitchFamily="34" charset="0"/>
                          <a:cs typeface="BookmanOldStyle"/>
                        </a:rPr>
                        <a:t>” virus that is defeated/deleted by AV software.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a:t>
                      </a:r>
                      <a:r>
                        <a:rPr lang="en-US" sz="1800" dirty="0">
                          <a:effectLst/>
                          <a:highlight>
                            <a:srgbClr val="FFFF00"/>
                          </a:highlight>
                          <a:latin typeface="+mn-lt"/>
                          <a:ea typeface="Calibri" panose="020F0502020204030204" pitchFamily="34" charset="0"/>
                          <a:cs typeface="BookmanOldStyle"/>
                        </a:rPr>
                        <a:t>Run-of-</a:t>
                      </a:r>
                      <a:r>
                        <a:rPr lang="en-US" sz="1800" dirty="0" err="1">
                          <a:effectLst/>
                          <a:highlight>
                            <a:srgbClr val="FFFF00"/>
                          </a:highlight>
                          <a:latin typeface="+mn-lt"/>
                          <a:ea typeface="Calibri" panose="020F0502020204030204" pitchFamily="34" charset="0"/>
                          <a:cs typeface="BookmanOldStyle"/>
                        </a:rPr>
                        <a:t>themill</a:t>
                      </a:r>
                      <a:r>
                        <a:rPr lang="en-US" sz="1800" dirty="0">
                          <a:effectLst/>
                          <a:highlight>
                            <a:srgbClr val="FFFF00"/>
                          </a:highlight>
                          <a:latin typeface="+mn-lt"/>
                          <a:ea typeface="Calibri" panose="020F0502020204030204" pitchFamily="34" charset="0"/>
                          <a:cs typeface="BookmanOldStyle"/>
                        </a:rPr>
                        <a:t>”  viruses that are defeated/deleted by AV software are not reportable</a:t>
                      </a:r>
                      <a:r>
                        <a:rPr lang="en-US" sz="1800" dirty="0">
                          <a:effectLst/>
                          <a:latin typeface="+mn-lt"/>
                          <a:ea typeface="Calibri" panose="020F0502020204030204" pitchFamily="34" charset="0"/>
                          <a:cs typeface="BookmanOldStyle"/>
                        </a:rPr>
                        <a:t> events or incidents.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901231"/>
                  </a:ext>
                </a:extLst>
              </a:tr>
              <a:tr h="657638">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4</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a:effectLst/>
                          <a:latin typeface="+mn-lt"/>
                          <a:ea typeface="Calibri" panose="020F0502020204030204" pitchFamily="34" charset="0"/>
                          <a:cs typeface="BookmanOldStyle-Bold"/>
                        </a:rPr>
                        <a:t>Denial of Service (Incident)</a:t>
                      </a:r>
                      <a:r>
                        <a:rPr lang="en-US" sz="1800">
                          <a:effectLst/>
                          <a:latin typeface="+mn-lt"/>
                          <a:ea typeface="Calibri" panose="020F0502020204030204" pitchFamily="34" charset="0"/>
                          <a:cs typeface="BookmanOldStyle"/>
                        </a:rPr>
                        <a:t>—Activity that denies, degrades, or disrupts normal functionality of a system or network.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597938"/>
                  </a:ext>
                </a:extLst>
              </a:tr>
              <a:tr h="2210197">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5</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Non-Compliance Activity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—Activity that </a:t>
                      </a:r>
                      <a:r>
                        <a:rPr lang="en-US" sz="1800" dirty="0">
                          <a:effectLst/>
                          <a:highlight>
                            <a:srgbClr val="FFFF00"/>
                          </a:highlight>
                          <a:latin typeface="+mn-lt"/>
                          <a:ea typeface="Calibri" panose="020F0502020204030204" pitchFamily="34" charset="0"/>
                          <a:cs typeface="BookmanOldStyle"/>
                        </a:rPr>
                        <a:t>potentially exposes </a:t>
                      </a:r>
                      <a:r>
                        <a:rPr lang="en-US" sz="1800" dirty="0">
                          <a:effectLst/>
                          <a:latin typeface="+mn-lt"/>
                          <a:ea typeface="Calibri" panose="020F0502020204030204" pitchFamily="34" charset="0"/>
                          <a:cs typeface="BookmanOldStyle"/>
                        </a:rPr>
                        <a:t>systems to increased risk because of the action or inaction of authorized users.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This includes administrative and user actions such as failure to apply security patches, connections across security domains, installation of vulnerable applications, and other breaches of existing policy. Reporting of these events is critical for the gathering of metrics.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4631440"/>
                  </a:ext>
                </a:extLst>
              </a:tr>
            </a:tbl>
          </a:graphicData>
        </a:graphic>
      </p:graphicFrame>
      <p:sp>
        <p:nvSpPr>
          <p:cNvPr id="6" name="Title 1"/>
          <p:cNvSpPr>
            <a:spLocks noGrp="1"/>
          </p:cNvSpPr>
          <p:nvPr>
            <p:ph type="title"/>
          </p:nvPr>
        </p:nvSpPr>
        <p:spPr>
          <a:xfrm>
            <a:off x="541175" y="-615"/>
            <a:ext cx="8229600" cy="1143000"/>
          </a:xfrm>
        </p:spPr>
        <p:txBody>
          <a:bodyPr/>
          <a:lstStyle/>
          <a:p>
            <a:r>
              <a:rPr lang="en-US" dirty="0"/>
              <a:t>Identification</a:t>
            </a:r>
          </a:p>
        </p:txBody>
      </p:sp>
      <p:sp>
        <p:nvSpPr>
          <p:cNvPr id="7" name="Rectangle 6"/>
          <p:cNvSpPr/>
          <p:nvPr/>
        </p:nvSpPr>
        <p:spPr>
          <a:xfrm>
            <a:off x="2631233" y="892784"/>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57100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p>
        </p:txBody>
      </p:sp>
      <p:sp>
        <p:nvSpPr>
          <p:cNvPr id="3" name="Content Placeholder 2"/>
          <p:cNvSpPr>
            <a:spLocks noGrp="1"/>
          </p:cNvSpPr>
          <p:nvPr>
            <p:ph sz="half" idx="1"/>
          </p:nvPr>
        </p:nvSpPr>
        <p:spPr>
          <a:xfrm>
            <a:off x="457200" y="1382933"/>
            <a:ext cx="8507506" cy="5071655"/>
          </a:xfrm>
        </p:spPr>
        <p:txBody>
          <a:bodyPr/>
          <a:lstStyle/>
          <a:p>
            <a:pPr marL="0" indent="0">
              <a:buNone/>
            </a:pPr>
            <a:r>
              <a:rPr lang="en-US" dirty="0"/>
              <a:t>Identifying an Incident may result in the need to employ a large amount of Information Security resources. …. </a:t>
            </a:r>
            <a:r>
              <a:rPr lang="en-US" dirty="0">
                <a:highlight>
                  <a:srgbClr val="FFFF00"/>
                </a:highlight>
              </a:rPr>
              <a:t>Adhere to the following:</a:t>
            </a:r>
          </a:p>
          <a:p>
            <a:pPr lvl="0"/>
            <a:r>
              <a:rPr lang="en-US" b="1" dirty="0"/>
              <a:t>Assumptions - </a:t>
            </a:r>
            <a:r>
              <a:rPr lang="en-US" dirty="0"/>
              <a:t>Do not assume anything. </a:t>
            </a:r>
          </a:p>
          <a:p>
            <a:pPr lvl="0"/>
            <a:r>
              <a:rPr lang="en-US" b="1" dirty="0"/>
              <a:t>Data Collection - </a:t>
            </a:r>
            <a:r>
              <a:rPr lang="en-US" dirty="0"/>
              <a:t>Collect as much information possible </a:t>
            </a:r>
            <a:endParaRPr lang="en-US" b="1" dirty="0"/>
          </a:p>
          <a:p>
            <a:pPr lvl="0"/>
            <a:r>
              <a:rPr lang="en-US" b="1" dirty="0"/>
              <a:t>Information Gathering - </a:t>
            </a:r>
            <a:r>
              <a:rPr lang="en-US" dirty="0"/>
              <a:t>Ensure a detailed description </a:t>
            </a:r>
          </a:p>
          <a:p>
            <a:r>
              <a:rPr lang="en-US" b="1" dirty="0"/>
              <a:t>Logging </a:t>
            </a:r>
            <a:r>
              <a:rPr lang="en-US" dirty="0"/>
              <a:t>–detail log of activities, processes….. from initial alert to post-mortem of the incident</a:t>
            </a:r>
          </a:p>
          <a:p>
            <a:r>
              <a:rPr lang="en-US" b="1" dirty="0">
                <a:solidFill>
                  <a:srgbClr val="000000"/>
                </a:solidFill>
                <a:latin typeface="Calibri" panose="020F0502020204030204" pitchFamily="34" charset="0"/>
                <a:ea typeface="Times New Roman" panose="02020603050405020304" pitchFamily="18" charset="0"/>
              </a:rPr>
              <a:t>Minimize number of people initially involved</a:t>
            </a:r>
            <a:endParaRPr lang="en-US" b="1" dirty="0"/>
          </a:p>
          <a:p>
            <a:endParaRPr lang="en-US" dirty="0"/>
          </a:p>
          <a:p>
            <a:pPr marL="0" indent="0" algn="ctr">
              <a:buNone/>
            </a:pPr>
            <a:r>
              <a:rPr lang="en-US" i="1" u="sng" dirty="0">
                <a:solidFill>
                  <a:srgbClr val="FF0000"/>
                </a:solidFill>
                <a:effectLst>
                  <a:outerShdw blurRad="38100" dist="38100" dir="2700000" algn="tl">
                    <a:srgbClr val="000000">
                      <a:alpha val="43137"/>
                    </a:srgbClr>
                  </a:outerShdw>
                </a:effectLst>
              </a:rPr>
              <a:t>CONSIDERATIONS FOR DIGITAL FORENSICS…..</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4589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Coordination</a:t>
            </a:r>
          </a:p>
        </p:txBody>
      </p:sp>
      <p:sp>
        <p:nvSpPr>
          <p:cNvPr id="3" name="Content Placeholder 2"/>
          <p:cNvSpPr>
            <a:spLocks noGrp="1"/>
          </p:cNvSpPr>
          <p:nvPr>
            <p:ph sz="half" idx="1"/>
          </p:nvPr>
        </p:nvSpPr>
        <p:spPr>
          <a:xfrm>
            <a:off x="457200" y="1382933"/>
            <a:ext cx="8507506" cy="5071655"/>
          </a:xfrm>
        </p:spPr>
        <p:txBody>
          <a:bodyPr/>
          <a:lstStyle/>
          <a:p>
            <a:r>
              <a:rPr lang="en-US" dirty="0"/>
              <a:t>Once an Incident is confirmed, the IRT Coordinator (or alternate) will distribute notifications to the necessary contact list.  </a:t>
            </a:r>
            <a:r>
              <a:rPr lang="en-US" u="sng" dirty="0">
                <a:highlight>
                  <a:srgbClr val="FFFF00"/>
                </a:highlight>
              </a:rPr>
              <a:t>Note that the handling of Incidents is not necessarily improved by an increased number of people that are aware an incident has taken place.</a:t>
            </a:r>
            <a:r>
              <a:rPr lang="en-US" dirty="0">
                <a:highlight>
                  <a:srgbClr val="FFFF00"/>
                </a:highlight>
              </a:rPr>
              <a:t> </a:t>
            </a:r>
            <a:r>
              <a:rPr lang="en-US" dirty="0"/>
              <a:t> </a:t>
            </a:r>
          </a:p>
          <a:p>
            <a:r>
              <a:rPr lang="en-US" dirty="0"/>
              <a:t>At initiation of an Incident, the IRT Coordinator (or alternate) ……  strict “</a:t>
            </a:r>
            <a:r>
              <a:rPr lang="en-US" dirty="0">
                <a:highlight>
                  <a:srgbClr val="FFFF00"/>
                </a:highlight>
              </a:rPr>
              <a:t>Need-To-Know</a:t>
            </a:r>
            <a:r>
              <a:rPr lang="en-US" dirty="0"/>
              <a:t>” policy … control communication channels.  …...  All notifications will be documented on an IRP </a:t>
            </a:r>
            <a:r>
              <a:rPr lang="en-US" u="sng" dirty="0">
                <a:hlinkClick r:id="rId2" action="ppaction://hlinkfile"/>
              </a:rPr>
              <a:t>Processing Log</a:t>
            </a:r>
            <a:r>
              <a:rPr lang="en-US" dirty="0"/>
              <a:t>. </a:t>
            </a:r>
          </a:p>
          <a:p>
            <a:r>
              <a:rPr lang="en-US" dirty="0">
                <a:highlight>
                  <a:srgbClr val="FFFF00"/>
                </a:highlight>
              </a:rPr>
              <a:t>Insurance Carrier Notification – MAKE IT EARLY</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Notification</a:t>
            </a:r>
          </a:p>
        </p:txBody>
      </p:sp>
    </p:spTree>
    <p:extLst>
      <p:ext uri="{BB962C8B-B14F-4D97-AF65-F5344CB8AC3E}">
        <p14:creationId xmlns:p14="http://schemas.microsoft.com/office/powerpoint/2010/main" val="9996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16453" y="-832918"/>
            <a:ext cx="4409036" cy="7026958"/>
          </a:xfrm>
        </p:spPr>
      </p:pic>
      <p:sp>
        <p:nvSpPr>
          <p:cNvPr id="2" name="Rectangle 1"/>
          <p:cNvSpPr/>
          <p:nvPr/>
        </p:nvSpPr>
        <p:spPr>
          <a:xfrm>
            <a:off x="2392021" y="6387344"/>
            <a:ext cx="4379971" cy="646331"/>
          </a:xfrm>
          <a:prstGeom prst="rect">
            <a:avLst/>
          </a:prstGeom>
        </p:spPr>
        <p:txBody>
          <a:bodyPr wrap="square">
            <a:spAutoFit/>
          </a:bodyPr>
          <a:lstStyle/>
          <a:p>
            <a:pPr algn="ctr"/>
            <a:r>
              <a:rPr lang="en-US" b="1" dirty="0"/>
              <a:t>2019 Special Olympics Polar Plunge  - missed February 23 </a:t>
            </a:r>
            <a:r>
              <a:rPr lang="en-US" b="1"/>
              <a:t>in Wausau</a:t>
            </a:r>
            <a:endParaRPr lang="en-US" b="1" dirty="0"/>
          </a:p>
        </p:txBody>
      </p:sp>
    </p:spTree>
    <p:extLst>
      <p:ext uri="{BB962C8B-B14F-4D97-AF65-F5344CB8AC3E}">
        <p14:creationId xmlns:p14="http://schemas.microsoft.com/office/powerpoint/2010/main" val="381588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Phase</a:t>
            </a:r>
          </a:p>
        </p:txBody>
      </p:sp>
      <p:sp>
        <p:nvSpPr>
          <p:cNvPr id="3" name="Content Placeholder 2"/>
          <p:cNvSpPr>
            <a:spLocks noGrp="1"/>
          </p:cNvSpPr>
          <p:nvPr>
            <p:ph sz="half" idx="1"/>
          </p:nvPr>
        </p:nvSpPr>
        <p:spPr>
          <a:xfrm>
            <a:off x="457200" y="1315240"/>
            <a:ext cx="8507506" cy="5071655"/>
          </a:xfrm>
        </p:spPr>
        <p:txBody>
          <a:bodyPr/>
          <a:lstStyle/>
          <a:p>
            <a:pPr marL="0" indent="0">
              <a:buNone/>
            </a:pPr>
            <a:r>
              <a:rPr lang="en-US" dirty="0"/>
              <a:t>IRT Coordinator (or alternate) assembles the IRT staff to gather preliminary details about the Incident.  The IRT Coordinator (or alternate) will activate the full IRT, this team may include all or part of the IS Committee depending on the incident and personnel needing to be involved in gathering information….</a:t>
            </a:r>
          </a:p>
          <a:p>
            <a:r>
              <a:rPr lang="en-US" dirty="0"/>
              <a:t>Evaluate the need to use </a:t>
            </a:r>
            <a:r>
              <a:rPr lang="en-US" dirty="0">
                <a:highlight>
                  <a:srgbClr val="FFFF00"/>
                </a:highlight>
              </a:rPr>
              <a:t>forensic procedures</a:t>
            </a:r>
            <a:r>
              <a:rPr lang="en-US" dirty="0"/>
              <a:t>. …</a:t>
            </a:r>
          </a:p>
          <a:p>
            <a:r>
              <a:rPr lang="en-US" dirty="0">
                <a:highlight>
                  <a:srgbClr val="FFFF00"/>
                </a:highlight>
              </a:rPr>
              <a:t>DECLARE DISASTER – INITIATE DR/BCP</a:t>
            </a:r>
          </a:p>
          <a:p>
            <a:r>
              <a:rPr lang="en-US" dirty="0"/>
              <a:t>Allocate resources and personnel to the IRT….</a:t>
            </a:r>
          </a:p>
          <a:p>
            <a:r>
              <a:rPr lang="en-US" dirty="0"/>
              <a:t>Possible Interviews with personnel involved….</a:t>
            </a:r>
          </a:p>
          <a:p>
            <a:r>
              <a:rPr lang="en-US" dirty="0"/>
              <a:t>External Org’s (Regulator, FTC, Forensics, </a:t>
            </a:r>
            <a:r>
              <a:rPr lang="en-US" dirty="0">
                <a:highlight>
                  <a:srgbClr val="FFFF00"/>
                </a:highlight>
              </a:rPr>
              <a:t>law</a:t>
            </a:r>
            <a:r>
              <a:rPr lang="en-US" dirty="0"/>
              <a:t>, legal)</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6">
                    <a:lumMod val="75000"/>
                  </a:schemeClr>
                </a:solidFill>
              </a:rPr>
              <a:t>Identification/Analysis</a:t>
            </a:r>
            <a:endParaRPr lang="en-US" sz="48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6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Depending on the severity of the event, the affected system(s) </a:t>
            </a:r>
            <a:r>
              <a:rPr lang="en-US" dirty="0">
                <a:highlight>
                  <a:srgbClr val="FFFF00"/>
                </a:highlight>
              </a:rPr>
              <a:t>may be taken off-line until the root cause of the event is eradicated</a:t>
            </a:r>
            <a:r>
              <a:rPr lang="en-US" dirty="0"/>
              <a:t>.  The recommendation to remove the affected system from the network will be made by the IRT Coordinator (or alternate) and submitted to the IRT for discussion and final approval.  …… </a:t>
            </a:r>
          </a:p>
          <a:p>
            <a:pPr marL="0" indent="0" algn="ctr">
              <a:buNone/>
            </a:pPr>
            <a:r>
              <a:rPr lang="en-US" dirty="0">
                <a:solidFill>
                  <a:srgbClr val="FF0000"/>
                </a:solidFill>
              </a:rPr>
              <a:t>CAREFUL WITH CONTACTING LAW ENFORCEMENT</a:t>
            </a:r>
          </a:p>
          <a:p>
            <a:pPr marL="0" indent="0" algn="ctr">
              <a:buNone/>
            </a:pPr>
            <a:r>
              <a:rPr lang="en-US" dirty="0">
                <a:solidFill>
                  <a:srgbClr val="FF0000"/>
                </a:solidFill>
              </a:rPr>
              <a:t>TIMING - PRIVELEGE</a:t>
            </a:r>
          </a:p>
          <a:p>
            <a:pPr marL="0" indent="0" algn="ctr">
              <a:buNone/>
            </a:pPr>
            <a:r>
              <a:rPr lang="en-US" dirty="0">
                <a:solidFill>
                  <a:srgbClr val="FF0000"/>
                </a:solidFill>
              </a:rPr>
              <a:t>CONSIDER LAWYER</a:t>
            </a:r>
          </a:p>
          <a:p>
            <a:pPr marL="0" indent="0" algn="ctr">
              <a:buNone/>
            </a:pPr>
            <a:endParaRPr lang="en-US" dirty="0"/>
          </a:p>
          <a:p>
            <a:pPr marL="0" indent="0">
              <a:buNone/>
            </a:pPr>
            <a:r>
              <a:rPr lang="en-US" dirty="0"/>
              <a:t>DO NOT REBOOT OR MAKE ANY CHANGES TO THE SYSTEM ITSELF.  </a:t>
            </a:r>
            <a:r>
              <a:rPr lang="en-US" b="1" dirty="0"/>
              <a:t>(FORENSICS REASONS)</a:t>
            </a: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Containment</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2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 Minimize Risk</a:t>
            </a:r>
          </a:p>
        </p:txBody>
      </p:sp>
      <p:sp>
        <p:nvSpPr>
          <p:cNvPr id="3" name="Content Placeholder 2"/>
          <p:cNvSpPr>
            <a:spLocks noGrp="1"/>
          </p:cNvSpPr>
          <p:nvPr>
            <p:ph sz="half" idx="1"/>
          </p:nvPr>
        </p:nvSpPr>
        <p:spPr>
          <a:xfrm>
            <a:off x="457200" y="1669804"/>
            <a:ext cx="8507506" cy="5071655"/>
          </a:xfrm>
        </p:spPr>
        <p:txBody>
          <a:bodyPr/>
          <a:lstStyle/>
          <a:p>
            <a:r>
              <a:rPr lang="en-US" dirty="0"/>
              <a:t>.. eradication goal is to </a:t>
            </a:r>
            <a:r>
              <a:rPr lang="en-US" dirty="0">
                <a:highlight>
                  <a:srgbClr val="FFFF00"/>
                </a:highlight>
              </a:rPr>
              <a:t>eliminate or mitigate </a:t>
            </a:r>
            <a:r>
              <a:rPr lang="en-US" dirty="0"/>
              <a:t>..the compromise of the system(s). …… cannot be fixed without an </a:t>
            </a:r>
            <a:r>
              <a:rPr lang="en-US" dirty="0">
                <a:highlight>
                  <a:srgbClr val="FFFF00"/>
                </a:highlight>
              </a:rPr>
              <a:t>understanding</a:t>
            </a:r>
            <a:r>
              <a:rPr lang="en-US" dirty="0"/>
              <a:t> of </a:t>
            </a:r>
            <a:r>
              <a:rPr lang="en-US" dirty="0">
                <a:highlight>
                  <a:srgbClr val="FFFF00"/>
                </a:highlight>
              </a:rPr>
              <a:t>what happened</a:t>
            </a:r>
            <a:r>
              <a:rPr lang="en-US" dirty="0"/>
              <a:t>, …… if ongoing tracking of a situation regarding computer use is necessary, network system logs may need to be carefully reviewed or consideration given to a more robust monitoring tool to track user and computer activity.  …… </a:t>
            </a:r>
          </a:p>
          <a:p>
            <a:r>
              <a:rPr lang="en-US" dirty="0"/>
              <a:t>IRT will </a:t>
            </a:r>
            <a:r>
              <a:rPr lang="en-US" dirty="0">
                <a:highlight>
                  <a:srgbClr val="FFFF00"/>
                </a:highlight>
              </a:rPr>
              <a:t>analyze</a:t>
            </a:r>
            <a:r>
              <a:rPr lang="en-US" dirty="0"/>
              <a:t> all of the information gathered in an attempt to determine the method of compromise.</a:t>
            </a:r>
          </a:p>
          <a:p>
            <a:r>
              <a:rPr lang="en-US" dirty="0"/>
              <a:t>Vulnerability assessment</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Eradication</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1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Back to Normal</a:t>
            </a:r>
          </a:p>
        </p:txBody>
      </p:sp>
      <p:sp>
        <p:nvSpPr>
          <p:cNvPr id="3" name="Content Placeholder 2"/>
          <p:cNvSpPr>
            <a:spLocks noGrp="1"/>
          </p:cNvSpPr>
          <p:nvPr>
            <p:ph sz="half" idx="1"/>
          </p:nvPr>
        </p:nvSpPr>
        <p:spPr>
          <a:xfrm>
            <a:off x="457200" y="1669804"/>
            <a:ext cx="8507506" cy="5071655"/>
          </a:xfrm>
        </p:spPr>
        <p:txBody>
          <a:bodyPr/>
          <a:lstStyle/>
          <a:p>
            <a:r>
              <a:rPr lang="en-US" dirty="0"/>
              <a:t>Affected systems must be </a:t>
            </a:r>
            <a:r>
              <a:rPr lang="en-US" dirty="0">
                <a:highlight>
                  <a:srgbClr val="FFFF00"/>
                </a:highlight>
              </a:rPr>
              <a:t>restored to their pre-incident </a:t>
            </a:r>
            <a:r>
              <a:rPr lang="en-US" dirty="0"/>
              <a:t>condition.  This may require rebuilding the system from a trusted backup or from scratch. </a:t>
            </a:r>
          </a:p>
          <a:p>
            <a:pPr marL="0" indent="0">
              <a:buNone/>
            </a:pPr>
            <a:r>
              <a:rPr lang="en-US" dirty="0"/>
              <a:t>Completing the following steps will assist in the recovery process:</a:t>
            </a:r>
          </a:p>
          <a:p>
            <a:r>
              <a:rPr lang="en-US" dirty="0"/>
              <a:t>Reinstall and data recovery for the system.</a:t>
            </a:r>
          </a:p>
          <a:p>
            <a:r>
              <a:rPr lang="en-US" dirty="0"/>
              <a:t>Validate the system. ….</a:t>
            </a:r>
          </a:p>
          <a:p>
            <a:r>
              <a:rPr lang="en-US" dirty="0"/>
              <a:t>Harden the system …..</a:t>
            </a:r>
          </a:p>
          <a:p>
            <a:r>
              <a:rPr lang="en-US" dirty="0"/>
              <a:t>Decide when to restore operations. ....</a:t>
            </a:r>
          </a:p>
          <a:p>
            <a:r>
              <a:rPr lang="en-US" dirty="0"/>
              <a:t>Monitor the system.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Recovery</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9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Hold a “</a:t>
            </a:r>
            <a:r>
              <a:rPr lang="en-US" dirty="0">
                <a:highlight>
                  <a:srgbClr val="FFFF00"/>
                </a:highlight>
              </a:rPr>
              <a:t>Lessons Learned Meeting</a:t>
            </a:r>
            <a:r>
              <a:rPr lang="en-US" dirty="0"/>
              <a:t>” …successes and identify areas for improvements.</a:t>
            </a:r>
          </a:p>
          <a:p>
            <a:pPr lvl="0"/>
            <a:r>
              <a:rPr lang="en-US" dirty="0"/>
              <a:t>Reviewed during the post-mortem … logging ….., the overall IRP, any forms ….recap of forensic analysis, …..</a:t>
            </a:r>
          </a:p>
          <a:p>
            <a:pPr lvl="0"/>
            <a:r>
              <a:rPr lang="en-US" dirty="0"/>
              <a:t>Consider timeliness and adequacy ….., quality of information gained …. were </a:t>
            </a:r>
            <a:r>
              <a:rPr lang="en-US" dirty="0">
                <a:highlight>
                  <a:srgbClr val="FFFF00"/>
                </a:highlight>
              </a:rPr>
              <a:t>staffs responsive</a:t>
            </a:r>
            <a:r>
              <a:rPr lang="en-US" dirty="0"/>
              <a:t>. </a:t>
            </a:r>
          </a:p>
          <a:p>
            <a:pPr lvl="0"/>
            <a:r>
              <a:rPr lang="en-US" dirty="0"/>
              <a:t>Comments, opinions and insights … in report draft.</a:t>
            </a:r>
          </a:p>
          <a:p>
            <a:pPr lvl="0"/>
            <a:r>
              <a:rPr lang="en-US" dirty="0"/>
              <a:t>Build an </a:t>
            </a:r>
            <a:r>
              <a:rPr lang="en-US" dirty="0">
                <a:highlight>
                  <a:srgbClr val="FFFF00"/>
                </a:highlight>
              </a:rPr>
              <a:t>Executive Summary report </a:t>
            </a:r>
            <a:r>
              <a:rPr lang="en-US" dirty="0"/>
              <a:t>…. summary of the outcome …. estimated costs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3">
                    <a:lumMod val="75000"/>
                  </a:schemeClr>
                </a:solidFill>
              </a:rPr>
              <a:t>Lessons Learned</a:t>
            </a:r>
            <a:endParaRPr lang="en-US" sz="4800" b="1" i="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6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Present the Executive Summary to the </a:t>
            </a:r>
            <a:r>
              <a:rPr lang="en-US" dirty="0">
                <a:highlight>
                  <a:srgbClr val="FFFF00"/>
                </a:highlight>
              </a:rPr>
              <a:t>Board of Directors </a:t>
            </a:r>
            <a:r>
              <a:rPr lang="en-US" dirty="0"/>
              <a:t>at the next available board meeting. </a:t>
            </a:r>
          </a:p>
          <a:p>
            <a:pPr lvl="0"/>
            <a:r>
              <a:rPr lang="en-US" dirty="0"/>
              <a:t>Send </a:t>
            </a:r>
            <a:r>
              <a:rPr lang="en-US" dirty="0">
                <a:highlight>
                  <a:srgbClr val="FFFF00"/>
                </a:highlight>
              </a:rPr>
              <a:t>recommended changes to management </a:t>
            </a:r>
            <a:r>
              <a:rPr lang="en-US" dirty="0"/>
              <a:t>along with a cost estimate, high-level schedule, and if known the impact of implementing or not implementing any recommended actions. </a:t>
            </a:r>
          </a:p>
          <a:p>
            <a:pPr lvl="0"/>
            <a:r>
              <a:rPr lang="en-US" dirty="0"/>
              <a:t>Ensure that </a:t>
            </a:r>
            <a:r>
              <a:rPr lang="en-US" dirty="0">
                <a:highlight>
                  <a:srgbClr val="FFFF00"/>
                </a:highlight>
              </a:rPr>
              <a:t>budget is adequate and approved to make the required improvement(s)</a:t>
            </a:r>
            <a:r>
              <a:rPr lang="en-US" dirty="0"/>
              <a:t> and management commits to meet established timelines. This may require board level involvement.</a:t>
            </a:r>
          </a:p>
          <a:p>
            <a:pPr marL="0" indent="0">
              <a:buNone/>
            </a:pPr>
            <a:endParaRPr lang="en-US" dirty="0"/>
          </a:p>
        </p:txBody>
      </p:sp>
    </p:spTree>
    <p:extLst>
      <p:ext uri="{BB962C8B-B14F-4D97-AF65-F5344CB8AC3E}">
        <p14:creationId xmlns:p14="http://schemas.microsoft.com/office/powerpoint/2010/main" val="305984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Standard Operating Procedures</a:t>
            </a:r>
          </a:p>
        </p:txBody>
      </p:sp>
      <p:sp>
        <p:nvSpPr>
          <p:cNvPr id="3" name="Content Placeholder 2"/>
          <p:cNvSpPr>
            <a:spLocks noGrp="1"/>
          </p:cNvSpPr>
          <p:nvPr>
            <p:ph sz="half" idx="1"/>
          </p:nvPr>
        </p:nvSpPr>
        <p:spPr>
          <a:xfrm>
            <a:off x="1744824" y="1600200"/>
            <a:ext cx="7296539" cy="4525963"/>
          </a:xfrm>
        </p:spPr>
        <p:txBody>
          <a:bodyPr/>
          <a:lstStyle/>
          <a:p>
            <a:pPr marL="514350" indent="-514350">
              <a:buAutoNum type="arabicPeriod"/>
            </a:pPr>
            <a:r>
              <a:rPr lang="en-US" b="1" dirty="0"/>
              <a:t>Remain Calm</a:t>
            </a:r>
          </a:p>
          <a:p>
            <a:pPr marL="514350" indent="-514350">
              <a:buAutoNum type="arabicPeriod"/>
            </a:pPr>
            <a:r>
              <a:rPr lang="en-US" b="1" dirty="0"/>
              <a:t>Take Valuable Notes (Documentation)</a:t>
            </a:r>
          </a:p>
          <a:p>
            <a:pPr marL="514350" indent="-514350">
              <a:buAutoNum type="arabicPeriod"/>
            </a:pPr>
            <a:r>
              <a:rPr lang="en-US" b="1" dirty="0"/>
              <a:t>Identification</a:t>
            </a:r>
          </a:p>
          <a:p>
            <a:pPr marL="514350" indent="-514350">
              <a:buAutoNum type="arabicPeriod"/>
            </a:pPr>
            <a:r>
              <a:rPr lang="en-US" b="1" dirty="0"/>
              <a:t>Enforce a “Need to Know” Policy</a:t>
            </a:r>
          </a:p>
          <a:p>
            <a:pPr marL="514350" indent="-514350">
              <a:buFont typeface="Arial" panose="020B0604020202020204" pitchFamily="34" charset="0"/>
              <a:buAutoNum type="arabicPeriod"/>
            </a:pPr>
            <a:r>
              <a:rPr lang="en-US" b="1" dirty="0"/>
              <a:t>Use Out-of-Band Communications</a:t>
            </a:r>
          </a:p>
          <a:p>
            <a:pPr marL="514350" indent="-514350">
              <a:buFont typeface="Arial" panose="020B0604020202020204" pitchFamily="34" charset="0"/>
              <a:buAutoNum type="arabicPeriod"/>
            </a:pPr>
            <a:r>
              <a:rPr lang="en-US" b="1" dirty="0"/>
              <a:t>Containment</a:t>
            </a:r>
            <a:endParaRPr lang="en-US" dirty="0"/>
          </a:p>
          <a:p>
            <a:pPr marL="514350" indent="-514350">
              <a:buFont typeface="Arial" panose="020B0604020202020204" pitchFamily="34" charset="0"/>
              <a:buAutoNum type="arabicPeriod"/>
            </a:pPr>
            <a:r>
              <a:rPr lang="en-US" b="1" dirty="0"/>
              <a:t>Backup the System</a:t>
            </a:r>
          </a:p>
          <a:p>
            <a:pPr marL="514350" indent="-514350">
              <a:buFont typeface="Arial" panose="020B0604020202020204" pitchFamily="34" charset="0"/>
              <a:buAutoNum type="arabicPeriod"/>
            </a:pPr>
            <a:r>
              <a:rPr lang="en-US" b="1" dirty="0"/>
              <a:t>Eradicate the Problem</a:t>
            </a:r>
          </a:p>
          <a:p>
            <a:pPr marL="514350" indent="-514350">
              <a:buFont typeface="Arial" panose="020B0604020202020204" pitchFamily="34" charset="0"/>
              <a:buAutoNum type="arabicPeriod"/>
            </a:pPr>
            <a:r>
              <a:rPr lang="en-US" b="1" dirty="0">
                <a:latin typeface="Calibri" panose="020F0502020204030204" pitchFamily="34" charset="0"/>
                <a:ea typeface="Times New Roman" panose="02020603050405020304" pitchFamily="18" charset="0"/>
              </a:rPr>
              <a:t>Resume Business</a:t>
            </a:r>
            <a:endParaRPr lang="en-US" sz="1800" dirty="0">
              <a:latin typeface="Times New Roman" panose="02020603050405020304" pitchFamily="18" charset="0"/>
              <a:ea typeface="Times New Roman" panose="02020603050405020304" pitchFamily="18" charset="0"/>
            </a:endParaRP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AutoNum type="arabicPeriod"/>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216822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Relationship of Phases</a:t>
            </a:r>
          </a:p>
        </p:txBody>
      </p:sp>
      <p:sp>
        <p:nvSpPr>
          <p:cNvPr id="5" name="TextBox 4"/>
          <p:cNvSpPr txBox="1"/>
          <p:nvPr/>
        </p:nvSpPr>
        <p:spPr>
          <a:xfrm>
            <a:off x="3774862" y="2858116"/>
            <a:ext cx="2788023" cy="276999"/>
          </a:xfrm>
          <a:prstGeom prst="rect">
            <a:avLst/>
          </a:prstGeom>
          <a:gradFill flip="none" rotWithShape="1">
            <a:gsLst>
              <a:gs pos="41000">
                <a:schemeClr val="accent1">
                  <a:lumMod val="45000"/>
                  <a:lumOff val="55000"/>
                </a:schemeClr>
              </a:gs>
              <a:gs pos="55000">
                <a:schemeClr val="accent1">
                  <a:lumMod val="45000"/>
                  <a:lumOff val="55000"/>
                </a:schemeClr>
              </a:gs>
              <a:gs pos="81000">
                <a:schemeClr val="bg1"/>
              </a:gs>
            </a:gsLst>
            <a:path path="circle">
              <a:fillToRect t="100000" r="100000"/>
            </a:path>
            <a:tileRect l="-100000" b="-100000"/>
          </a:gradFill>
          <a:ln>
            <a:solidFill>
              <a:schemeClr val="accent1"/>
            </a:solidFill>
          </a:ln>
        </p:spPr>
        <p:txBody>
          <a:bodyPr wrap="square" rtlCol="0">
            <a:spAutoFit/>
          </a:bodyPr>
          <a:lstStyle/>
          <a:p>
            <a:r>
              <a:rPr lang="en-US" sz="1200" dirty="0"/>
              <a:t>System Malware and Network Analysis</a:t>
            </a:r>
          </a:p>
        </p:txBody>
      </p:sp>
      <p:sp>
        <p:nvSpPr>
          <p:cNvPr id="9" name="TextBox 8"/>
          <p:cNvSpPr txBox="1"/>
          <p:nvPr/>
        </p:nvSpPr>
        <p:spPr>
          <a:xfrm>
            <a:off x="4572721" y="2510552"/>
            <a:ext cx="950258" cy="276999"/>
          </a:xfrm>
          <a:prstGeom prst="rect">
            <a:avLst/>
          </a:prstGeom>
          <a:gradFill flip="none" rotWithShape="1">
            <a:gsLst>
              <a:gs pos="11000">
                <a:schemeClr val="accent1">
                  <a:lumMod val="45000"/>
                  <a:lumOff val="55000"/>
                </a:schemeClr>
              </a:gs>
              <a:gs pos="25000">
                <a:schemeClr val="accent1">
                  <a:lumMod val="45000"/>
                  <a:lumOff val="55000"/>
                </a:schemeClr>
              </a:gs>
              <a:gs pos="95000">
                <a:schemeClr val="bg1"/>
              </a:gs>
            </a:gsLst>
            <a:path path="circle">
              <a:fillToRect t="100000" r="100000"/>
            </a:path>
            <a:tileRect l="-100000" b="-100000"/>
          </a:gradFill>
          <a:ln>
            <a:solidFill>
              <a:schemeClr val="accent1"/>
            </a:solidFill>
          </a:ln>
        </p:spPr>
        <p:txBody>
          <a:bodyPr wrap="square" rtlCol="0">
            <a:spAutoFit/>
          </a:bodyPr>
          <a:lstStyle/>
          <a:p>
            <a:r>
              <a:rPr lang="en-US" sz="1200" dirty="0"/>
              <a:t>Eradication</a:t>
            </a:r>
          </a:p>
        </p:txBody>
      </p:sp>
      <p:sp>
        <p:nvSpPr>
          <p:cNvPr id="10" name="TextBox 9"/>
          <p:cNvSpPr txBox="1"/>
          <p:nvPr/>
        </p:nvSpPr>
        <p:spPr>
          <a:xfrm>
            <a:off x="5357132" y="2202662"/>
            <a:ext cx="775450" cy="276999"/>
          </a:xfrm>
          <a:prstGeom prst="rect">
            <a:avLst/>
          </a:prstGeom>
          <a:gradFill flip="none" rotWithShape="1">
            <a:gsLst>
              <a:gs pos="8000">
                <a:schemeClr val="accent1">
                  <a:lumMod val="45000"/>
                  <a:lumOff val="55000"/>
                </a:schemeClr>
              </a:gs>
              <a:gs pos="62000">
                <a:schemeClr val="accent1">
                  <a:lumMod val="45000"/>
                  <a:lumOff val="55000"/>
                </a:schemeClr>
              </a:gs>
              <a:gs pos="85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Recovery</a:t>
            </a:r>
          </a:p>
        </p:txBody>
      </p:sp>
      <p:sp>
        <p:nvSpPr>
          <p:cNvPr id="11" name="TextBox 10"/>
          <p:cNvSpPr txBox="1"/>
          <p:nvPr/>
        </p:nvSpPr>
        <p:spPr>
          <a:xfrm>
            <a:off x="6132581" y="1837750"/>
            <a:ext cx="2330822" cy="276999"/>
          </a:xfrm>
          <a:prstGeom prst="rect">
            <a:avLst/>
          </a:prstGeom>
          <a:gradFill flip="none" rotWithShape="1">
            <a:gsLst>
              <a:gs pos="10000">
                <a:schemeClr val="accent1">
                  <a:lumMod val="45000"/>
                  <a:lumOff val="55000"/>
                </a:schemeClr>
              </a:gs>
              <a:gs pos="14000">
                <a:schemeClr val="accent1">
                  <a:lumMod val="45000"/>
                  <a:lumOff val="55000"/>
                </a:schemeClr>
              </a:gs>
              <a:gs pos="33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Resolution and Closure</a:t>
            </a:r>
          </a:p>
        </p:txBody>
      </p:sp>
      <p:sp>
        <p:nvSpPr>
          <p:cNvPr id="12" name="TextBox 11"/>
          <p:cNvSpPr txBox="1"/>
          <p:nvPr/>
        </p:nvSpPr>
        <p:spPr>
          <a:xfrm>
            <a:off x="6921474" y="1292452"/>
            <a:ext cx="1523999" cy="461665"/>
          </a:xfrm>
          <a:prstGeom prst="rect">
            <a:avLst/>
          </a:prstGeom>
          <a:gradFill flip="none" rotWithShape="1">
            <a:gsLst>
              <a:gs pos="47000">
                <a:schemeClr val="accent1">
                  <a:lumMod val="45000"/>
                  <a:lumOff val="55000"/>
                </a:schemeClr>
              </a:gs>
              <a:gs pos="65000">
                <a:schemeClr val="accent1">
                  <a:lumMod val="45000"/>
                  <a:lumOff val="55000"/>
                </a:schemeClr>
              </a:gs>
              <a:gs pos="96000">
                <a:schemeClr val="bg1"/>
              </a:gs>
            </a:gsLst>
            <a:path path="circle">
              <a:fillToRect t="100000" r="100000"/>
            </a:path>
            <a:tileRect l="-100000" b="-100000"/>
          </a:gradFill>
          <a:ln>
            <a:solidFill>
              <a:schemeClr val="accent1"/>
            </a:solidFill>
          </a:ln>
        </p:spPr>
        <p:txBody>
          <a:bodyPr wrap="square" rtlCol="0">
            <a:spAutoFit/>
          </a:bodyPr>
          <a:lstStyle/>
          <a:p>
            <a:r>
              <a:rPr lang="en-US" sz="1200" dirty="0"/>
              <a:t>Post-Incident Activities</a:t>
            </a:r>
          </a:p>
        </p:txBody>
      </p:sp>
      <p:sp>
        <p:nvSpPr>
          <p:cNvPr id="13" name="TextBox 12"/>
          <p:cNvSpPr txBox="1"/>
          <p:nvPr/>
        </p:nvSpPr>
        <p:spPr>
          <a:xfrm>
            <a:off x="3035272" y="3224801"/>
            <a:ext cx="2788023" cy="276999"/>
          </a:xfrm>
          <a:prstGeom prst="rect">
            <a:avLst/>
          </a:prstGeom>
          <a:gradFill flip="none" rotWithShape="1">
            <a:gsLst>
              <a:gs pos="41000">
                <a:schemeClr val="accent1">
                  <a:lumMod val="45000"/>
                  <a:lumOff val="55000"/>
                </a:schemeClr>
              </a:gs>
              <a:gs pos="59000">
                <a:schemeClr val="accent1">
                  <a:lumMod val="45000"/>
                  <a:lumOff val="55000"/>
                </a:schemeClr>
              </a:gs>
              <a:gs pos="8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Containment</a:t>
            </a:r>
          </a:p>
        </p:txBody>
      </p:sp>
      <p:sp>
        <p:nvSpPr>
          <p:cNvPr id="14" name="TextBox 13"/>
          <p:cNvSpPr txBox="1"/>
          <p:nvPr/>
        </p:nvSpPr>
        <p:spPr>
          <a:xfrm>
            <a:off x="3024067" y="3602498"/>
            <a:ext cx="1501589" cy="276999"/>
          </a:xfrm>
          <a:prstGeom prst="rect">
            <a:avLst/>
          </a:prstGeom>
          <a:gradFill flip="none" rotWithShape="1">
            <a:gsLst>
              <a:gs pos="21000">
                <a:schemeClr val="accent1">
                  <a:lumMod val="45000"/>
                  <a:lumOff val="55000"/>
                </a:schemeClr>
              </a:gs>
              <a:gs pos="79000">
                <a:schemeClr val="accent1">
                  <a:lumMod val="45000"/>
                  <a:lumOff val="55000"/>
                </a:schemeClr>
              </a:gs>
              <a:gs pos="98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Response</a:t>
            </a:r>
          </a:p>
        </p:txBody>
      </p:sp>
      <p:sp>
        <p:nvSpPr>
          <p:cNvPr id="15" name="TextBox 14"/>
          <p:cNvSpPr txBox="1"/>
          <p:nvPr/>
        </p:nvSpPr>
        <p:spPr>
          <a:xfrm>
            <a:off x="2241897" y="3960218"/>
            <a:ext cx="1532965" cy="276999"/>
          </a:xfrm>
          <a:prstGeom prst="rect">
            <a:avLst/>
          </a:prstGeom>
          <a:gradFill flip="none" rotWithShape="1">
            <a:gsLst>
              <a:gs pos="41000">
                <a:schemeClr val="accent1">
                  <a:lumMod val="45000"/>
                  <a:lumOff val="55000"/>
                </a:schemeClr>
              </a:gs>
              <a:gs pos="61000">
                <a:schemeClr val="accent1">
                  <a:lumMod val="45000"/>
                  <a:lumOff val="55000"/>
                </a:schemeClr>
              </a:gs>
              <a:gs pos="99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Analysis</a:t>
            </a:r>
          </a:p>
        </p:txBody>
      </p:sp>
      <p:sp>
        <p:nvSpPr>
          <p:cNvPr id="16" name="TextBox 15"/>
          <p:cNvSpPr txBox="1"/>
          <p:nvPr/>
        </p:nvSpPr>
        <p:spPr>
          <a:xfrm>
            <a:off x="1475414" y="4294711"/>
            <a:ext cx="6970059" cy="276999"/>
          </a:xfrm>
          <a:prstGeom prst="rect">
            <a:avLst/>
          </a:prstGeom>
          <a:gradFill flip="none" rotWithShape="1">
            <a:gsLst>
              <a:gs pos="21000">
                <a:schemeClr val="accent1">
                  <a:lumMod val="45000"/>
                  <a:lumOff val="55000"/>
                </a:schemeClr>
              </a:gs>
              <a:gs pos="93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Coordination</a:t>
            </a:r>
          </a:p>
        </p:txBody>
      </p:sp>
      <p:sp>
        <p:nvSpPr>
          <p:cNvPr id="17" name="TextBox 16"/>
          <p:cNvSpPr txBox="1"/>
          <p:nvPr/>
        </p:nvSpPr>
        <p:spPr>
          <a:xfrm>
            <a:off x="1475415" y="4648001"/>
            <a:ext cx="5463989" cy="276999"/>
          </a:xfrm>
          <a:prstGeom prst="rect">
            <a:avLst/>
          </a:prstGeom>
          <a:gradFill flip="none" rotWithShape="1">
            <a:gsLst>
              <a:gs pos="41000">
                <a:schemeClr val="accent1">
                  <a:lumMod val="45000"/>
                  <a:lumOff val="55000"/>
                </a:schemeClr>
              </a:gs>
              <a:gs pos="58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Reporting and Notification</a:t>
            </a:r>
          </a:p>
        </p:txBody>
      </p:sp>
      <p:sp>
        <p:nvSpPr>
          <p:cNvPr id="18" name="TextBox 17"/>
          <p:cNvSpPr txBox="1"/>
          <p:nvPr/>
        </p:nvSpPr>
        <p:spPr>
          <a:xfrm>
            <a:off x="1475415" y="4995565"/>
            <a:ext cx="6987987" cy="276999"/>
          </a:xfrm>
          <a:prstGeom prst="rect">
            <a:avLst/>
          </a:prstGeom>
          <a:gradFill flip="none" rotWithShape="1">
            <a:gsLst>
              <a:gs pos="41000">
                <a:schemeClr val="accent1">
                  <a:lumMod val="45000"/>
                  <a:lumOff val="55000"/>
                </a:schemeClr>
              </a:gs>
              <a:gs pos="100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Documentation </a:t>
            </a:r>
          </a:p>
        </p:txBody>
      </p:sp>
      <p:sp>
        <p:nvSpPr>
          <p:cNvPr id="19" name="TextBox 18"/>
          <p:cNvSpPr txBox="1"/>
          <p:nvPr/>
        </p:nvSpPr>
        <p:spPr>
          <a:xfrm>
            <a:off x="1446278" y="5375645"/>
            <a:ext cx="4657167" cy="276999"/>
          </a:xfrm>
          <a:prstGeom prst="rect">
            <a:avLst/>
          </a:prstGeom>
          <a:gradFill flip="none" rotWithShape="1">
            <a:gsLst>
              <a:gs pos="41000">
                <a:schemeClr val="accent1">
                  <a:lumMod val="45000"/>
                  <a:lumOff val="55000"/>
                </a:schemeClr>
              </a:gs>
              <a:gs pos="75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Data Acquisition and Preservation</a:t>
            </a:r>
          </a:p>
        </p:txBody>
      </p:sp>
      <p:sp>
        <p:nvSpPr>
          <p:cNvPr id="20" name="TextBox 19"/>
          <p:cNvSpPr txBox="1"/>
          <p:nvPr/>
        </p:nvSpPr>
        <p:spPr>
          <a:xfrm>
            <a:off x="670831" y="5731306"/>
            <a:ext cx="7073153" cy="276999"/>
          </a:xfrm>
          <a:prstGeom prst="rect">
            <a:avLst/>
          </a:prstGeom>
          <a:gradFill flip="none" rotWithShape="1">
            <a:gsLst>
              <a:gs pos="29000">
                <a:schemeClr val="accent1">
                  <a:lumMod val="45000"/>
                  <a:lumOff val="55000"/>
                </a:schemeClr>
              </a:gs>
              <a:gs pos="87000">
                <a:srgbClr val="D9E3F0"/>
              </a:gs>
              <a:gs pos="56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Detection</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70831"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26106"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4861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008379"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774862"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5254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54890"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28097"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937161"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683473"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461160"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3385" y="6387554"/>
            <a:ext cx="797858" cy="369332"/>
          </a:xfrm>
          <a:prstGeom prst="rect">
            <a:avLst/>
          </a:prstGeom>
          <a:solidFill>
            <a:schemeClr val="bg1"/>
          </a:solidFill>
        </p:spPr>
        <p:txBody>
          <a:bodyPr wrap="square" rtlCol="0">
            <a:spAutoFit/>
          </a:bodyPr>
          <a:lstStyle/>
          <a:p>
            <a:r>
              <a:rPr lang="en-US" dirty="0"/>
              <a:t>Time</a:t>
            </a:r>
          </a:p>
        </p:txBody>
      </p:sp>
      <p:sp>
        <p:nvSpPr>
          <p:cNvPr id="37" name="TextBox 36"/>
          <p:cNvSpPr txBox="1"/>
          <p:nvPr/>
        </p:nvSpPr>
        <p:spPr>
          <a:xfrm>
            <a:off x="431747" y="6378589"/>
            <a:ext cx="413896" cy="369332"/>
          </a:xfrm>
          <a:prstGeom prst="rect">
            <a:avLst/>
          </a:prstGeom>
          <a:noFill/>
        </p:spPr>
        <p:txBody>
          <a:bodyPr wrap="none" rtlCol="0">
            <a:spAutoFit/>
          </a:bodyPr>
          <a:lstStyle/>
          <a:p>
            <a:r>
              <a:rPr lang="en-US" dirty="0"/>
              <a:t>T0</a:t>
            </a:r>
          </a:p>
        </p:txBody>
      </p:sp>
      <p:sp>
        <p:nvSpPr>
          <p:cNvPr id="38" name="TextBox 37"/>
          <p:cNvSpPr txBox="1"/>
          <p:nvPr/>
        </p:nvSpPr>
        <p:spPr>
          <a:xfrm>
            <a:off x="1211674" y="6370908"/>
            <a:ext cx="413896" cy="369332"/>
          </a:xfrm>
          <a:prstGeom prst="rect">
            <a:avLst/>
          </a:prstGeom>
          <a:noFill/>
        </p:spPr>
        <p:txBody>
          <a:bodyPr wrap="none" rtlCol="0">
            <a:spAutoFit/>
          </a:bodyPr>
          <a:lstStyle/>
          <a:p>
            <a:r>
              <a:rPr lang="en-US" dirty="0"/>
              <a:t>T1</a:t>
            </a:r>
          </a:p>
        </p:txBody>
      </p:sp>
      <p:sp>
        <p:nvSpPr>
          <p:cNvPr id="39" name="TextBox 38"/>
          <p:cNvSpPr txBox="1"/>
          <p:nvPr/>
        </p:nvSpPr>
        <p:spPr>
          <a:xfrm>
            <a:off x="2008056" y="6376803"/>
            <a:ext cx="413896" cy="369332"/>
          </a:xfrm>
          <a:prstGeom prst="rect">
            <a:avLst/>
          </a:prstGeom>
          <a:noFill/>
        </p:spPr>
        <p:txBody>
          <a:bodyPr wrap="none" rtlCol="0">
            <a:spAutoFit/>
          </a:bodyPr>
          <a:lstStyle/>
          <a:p>
            <a:r>
              <a:rPr lang="en-US" dirty="0"/>
              <a:t>T2</a:t>
            </a:r>
          </a:p>
        </p:txBody>
      </p:sp>
      <p:sp>
        <p:nvSpPr>
          <p:cNvPr id="41" name="TextBox 40"/>
          <p:cNvSpPr txBox="1"/>
          <p:nvPr/>
        </p:nvSpPr>
        <p:spPr>
          <a:xfrm>
            <a:off x="2770055" y="6378722"/>
            <a:ext cx="413896" cy="369332"/>
          </a:xfrm>
          <a:prstGeom prst="rect">
            <a:avLst/>
          </a:prstGeom>
          <a:noFill/>
        </p:spPr>
        <p:txBody>
          <a:bodyPr wrap="square" rtlCol="0">
            <a:spAutoFit/>
          </a:bodyPr>
          <a:lstStyle/>
          <a:p>
            <a:r>
              <a:rPr lang="en-US" dirty="0"/>
              <a:t>T3</a:t>
            </a:r>
          </a:p>
        </p:txBody>
      </p:sp>
      <p:sp>
        <p:nvSpPr>
          <p:cNvPr id="42" name="TextBox 41"/>
          <p:cNvSpPr txBox="1"/>
          <p:nvPr/>
        </p:nvSpPr>
        <p:spPr>
          <a:xfrm>
            <a:off x="3552225" y="6378722"/>
            <a:ext cx="413896" cy="369332"/>
          </a:xfrm>
          <a:prstGeom prst="rect">
            <a:avLst/>
          </a:prstGeom>
          <a:noFill/>
        </p:spPr>
        <p:txBody>
          <a:bodyPr wrap="none" rtlCol="0">
            <a:spAutoFit/>
          </a:bodyPr>
          <a:lstStyle/>
          <a:p>
            <a:r>
              <a:rPr lang="en-US" dirty="0"/>
              <a:t>T4</a:t>
            </a:r>
          </a:p>
        </p:txBody>
      </p:sp>
      <p:sp>
        <p:nvSpPr>
          <p:cNvPr id="43" name="TextBox 42"/>
          <p:cNvSpPr txBox="1"/>
          <p:nvPr/>
        </p:nvSpPr>
        <p:spPr>
          <a:xfrm>
            <a:off x="4323190" y="6396652"/>
            <a:ext cx="413896" cy="369332"/>
          </a:xfrm>
          <a:prstGeom prst="rect">
            <a:avLst/>
          </a:prstGeom>
          <a:noFill/>
        </p:spPr>
        <p:txBody>
          <a:bodyPr wrap="none" rtlCol="0">
            <a:spAutoFit/>
          </a:bodyPr>
          <a:lstStyle/>
          <a:p>
            <a:r>
              <a:rPr lang="en-US" dirty="0"/>
              <a:t>T5</a:t>
            </a:r>
          </a:p>
        </p:txBody>
      </p:sp>
      <p:sp>
        <p:nvSpPr>
          <p:cNvPr id="44" name="TextBox 43"/>
          <p:cNvSpPr txBox="1"/>
          <p:nvPr/>
        </p:nvSpPr>
        <p:spPr>
          <a:xfrm>
            <a:off x="5138978" y="6387775"/>
            <a:ext cx="413896" cy="369332"/>
          </a:xfrm>
          <a:prstGeom prst="rect">
            <a:avLst/>
          </a:prstGeom>
          <a:noFill/>
        </p:spPr>
        <p:txBody>
          <a:bodyPr wrap="none" rtlCol="0">
            <a:spAutoFit/>
          </a:bodyPr>
          <a:lstStyle/>
          <a:p>
            <a:r>
              <a:rPr lang="en-US" dirty="0"/>
              <a:t>T6</a:t>
            </a:r>
          </a:p>
        </p:txBody>
      </p:sp>
      <p:sp>
        <p:nvSpPr>
          <p:cNvPr id="45" name="TextBox 44"/>
          <p:cNvSpPr txBox="1"/>
          <p:nvPr/>
        </p:nvSpPr>
        <p:spPr>
          <a:xfrm>
            <a:off x="5927109" y="6396519"/>
            <a:ext cx="413896" cy="369332"/>
          </a:xfrm>
          <a:prstGeom prst="rect">
            <a:avLst/>
          </a:prstGeom>
          <a:noFill/>
        </p:spPr>
        <p:txBody>
          <a:bodyPr wrap="none" rtlCol="0">
            <a:spAutoFit/>
          </a:bodyPr>
          <a:lstStyle/>
          <a:p>
            <a:r>
              <a:rPr lang="en-US" dirty="0"/>
              <a:t>T7</a:t>
            </a:r>
          </a:p>
        </p:txBody>
      </p:sp>
      <p:sp>
        <p:nvSpPr>
          <p:cNvPr id="46" name="TextBox 45"/>
          <p:cNvSpPr txBox="1"/>
          <p:nvPr/>
        </p:nvSpPr>
        <p:spPr>
          <a:xfrm>
            <a:off x="6712998" y="6391894"/>
            <a:ext cx="413896" cy="369332"/>
          </a:xfrm>
          <a:prstGeom prst="rect">
            <a:avLst/>
          </a:prstGeom>
          <a:noFill/>
        </p:spPr>
        <p:txBody>
          <a:bodyPr wrap="none" rtlCol="0">
            <a:spAutoFit/>
          </a:bodyPr>
          <a:lstStyle/>
          <a:p>
            <a:r>
              <a:rPr lang="en-US" dirty="0"/>
              <a:t>T8</a:t>
            </a:r>
          </a:p>
        </p:txBody>
      </p:sp>
      <p:sp>
        <p:nvSpPr>
          <p:cNvPr id="47" name="TextBox 46"/>
          <p:cNvSpPr txBox="1"/>
          <p:nvPr/>
        </p:nvSpPr>
        <p:spPr>
          <a:xfrm>
            <a:off x="7451473" y="6378722"/>
            <a:ext cx="413896" cy="369332"/>
          </a:xfrm>
          <a:prstGeom prst="rect">
            <a:avLst/>
          </a:prstGeom>
          <a:noFill/>
        </p:spPr>
        <p:txBody>
          <a:bodyPr wrap="none" rtlCol="0">
            <a:spAutoFit/>
          </a:bodyPr>
          <a:lstStyle/>
          <a:p>
            <a:r>
              <a:rPr lang="en-US" dirty="0"/>
              <a:t>T9</a:t>
            </a:r>
          </a:p>
        </p:txBody>
      </p:sp>
      <p:sp>
        <p:nvSpPr>
          <p:cNvPr id="48" name="TextBox 47"/>
          <p:cNvSpPr txBox="1"/>
          <p:nvPr/>
        </p:nvSpPr>
        <p:spPr>
          <a:xfrm>
            <a:off x="8220595" y="6370908"/>
            <a:ext cx="439544" cy="369332"/>
          </a:xfrm>
          <a:prstGeom prst="rect">
            <a:avLst/>
          </a:prstGeom>
          <a:noFill/>
        </p:spPr>
        <p:txBody>
          <a:bodyPr wrap="none" rtlCol="0">
            <a:spAutoFit/>
          </a:bodyPr>
          <a:lstStyle/>
          <a:p>
            <a:r>
              <a:rPr lang="en-US" dirty="0"/>
              <a:t>TD</a:t>
            </a:r>
          </a:p>
        </p:txBody>
      </p:sp>
      <p:sp>
        <p:nvSpPr>
          <p:cNvPr id="3" name="Rectangle 2"/>
          <p:cNvSpPr/>
          <p:nvPr/>
        </p:nvSpPr>
        <p:spPr>
          <a:xfrm>
            <a:off x="-175374" y="46409"/>
            <a:ext cx="9209314" cy="338554"/>
          </a:xfrm>
          <a:prstGeom prst="rect">
            <a:avLst/>
          </a:prstGeom>
        </p:spPr>
        <p:txBody>
          <a:bodyPr wrap="square">
            <a:spAutoFit/>
          </a:bodyPr>
          <a:lstStyle/>
          <a:p>
            <a:r>
              <a:rPr lang="en-US" sz="1600" dirty="0"/>
              <a:t>http://www.jcs.mil/Portals/36/Documents/Library/Manuals/m651001.pdf?ver=2016-02-05-175710-897</a:t>
            </a:r>
          </a:p>
        </p:txBody>
      </p:sp>
    </p:spTree>
    <p:extLst>
      <p:ext uri="{BB962C8B-B14F-4D97-AF65-F5344CB8AC3E}">
        <p14:creationId xmlns:p14="http://schemas.microsoft.com/office/powerpoint/2010/main" val="162655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sp>
        <p:nvSpPr>
          <p:cNvPr id="3" name="Content Placeholder 2"/>
          <p:cNvSpPr>
            <a:spLocks noGrp="1"/>
          </p:cNvSpPr>
          <p:nvPr>
            <p:ph sz="half" idx="1"/>
          </p:nvPr>
        </p:nvSpPr>
        <p:spPr/>
        <p:txBody>
          <a:bodyPr/>
          <a:lstStyle/>
          <a:p>
            <a:pPr marL="0" indent="0">
              <a:buNone/>
            </a:pPr>
            <a:r>
              <a:rPr lang="en-US" dirty="0"/>
              <a:t>Preferred metrics to track include </a:t>
            </a:r>
          </a:p>
          <a:p>
            <a:r>
              <a:rPr lang="en-US" dirty="0"/>
              <a:t>containment time, (collecting live data – remediate)</a:t>
            </a:r>
          </a:p>
          <a:p>
            <a:r>
              <a:rPr lang="en-US" dirty="0"/>
              <a:t>dwell time, (initial compromise – notification) </a:t>
            </a:r>
          </a:p>
          <a:p>
            <a:r>
              <a:rPr lang="en-US" dirty="0"/>
              <a:t>collection and analysis time, and;</a:t>
            </a:r>
          </a:p>
          <a:p>
            <a:r>
              <a:rPr lang="en-US" dirty="0"/>
              <a:t>detection success by tool or technique. </a:t>
            </a:r>
          </a:p>
          <a:p>
            <a:pPr marL="0" indent="0">
              <a:buNone/>
            </a:pPr>
            <a:r>
              <a:rPr lang="en-US" dirty="0"/>
              <a:t>Another metric is time to reporting. </a:t>
            </a:r>
          </a:p>
          <a:p>
            <a:r>
              <a:rPr lang="en-US" dirty="0">
                <a:hlinkClick r:id="rId3"/>
              </a:rPr>
              <a:t>GDPR</a:t>
            </a:r>
            <a:r>
              <a:rPr lang="en-US" dirty="0"/>
              <a:t> and the 72-hour requirement to report an incident (costly penalties)</a:t>
            </a:r>
          </a:p>
        </p:txBody>
      </p:sp>
    </p:spTree>
    <p:extLst>
      <p:ext uri="{BB962C8B-B14F-4D97-AF65-F5344CB8AC3E}">
        <p14:creationId xmlns:p14="http://schemas.microsoft.com/office/powerpoint/2010/main" val="298119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1016533"/>
            <a:ext cx="9144000" cy="5667616"/>
          </a:xfrm>
          <a:prstGeom prst="rect">
            <a:avLst/>
          </a:prstGeom>
        </p:spPr>
      </p:pic>
    </p:spTree>
    <p:extLst>
      <p:ext uri="{BB962C8B-B14F-4D97-AF65-F5344CB8AC3E}">
        <p14:creationId xmlns:p14="http://schemas.microsoft.com/office/powerpoint/2010/main" val="15558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548" y="317240"/>
            <a:ext cx="9180172" cy="6454752"/>
          </a:xfrm>
          <a:prstGeom prst="rect">
            <a:avLst/>
          </a:prstGeom>
        </p:spPr>
      </p:pic>
    </p:spTree>
    <p:extLst>
      <p:ext uri="{BB962C8B-B14F-4D97-AF65-F5344CB8AC3E}">
        <p14:creationId xmlns:p14="http://schemas.microsoft.com/office/powerpoint/2010/main" val="1002998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198153" y="962224"/>
            <a:ext cx="5945847" cy="6242397"/>
          </a:xfrm>
          <a:prstGeom prst="rect">
            <a:avLst/>
          </a:prstGeom>
        </p:spPr>
      </p:pic>
      <p:sp>
        <p:nvSpPr>
          <p:cNvPr id="5" name="TextBox 4"/>
          <p:cNvSpPr txBox="1"/>
          <p:nvPr/>
        </p:nvSpPr>
        <p:spPr>
          <a:xfrm>
            <a:off x="876294" y="1524000"/>
            <a:ext cx="2321859" cy="2062103"/>
          </a:xfrm>
          <a:prstGeom prst="rect">
            <a:avLst/>
          </a:prstGeom>
          <a:noFill/>
        </p:spPr>
        <p:txBody>
          <a:bodyPr wrap="square" rtlCol="0">
            <a:spAutoFit/>
          </a:bodyPr>
          <a:lstStyle/>
          <a:p>
            <a:r>
              <a:rPr lang="en-US" sz="3200" dirty="0"/>
              <a:t>Model Letter for Customer Contact</a:t>
            </a:r>
          </a:p>
        </p:txBody>
      </p:sp>
    </p:spTree>
    <p:extLst>
      <p:ext uri="{BB962C8B-B14F-4D97-AF65-F5344CB8AC3E}">
        <p14:creationId xmlns:p14="http://schemas.microsoft.com/office/powerpoint/2010/main" val="338324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796518"/>
            <a:ext cx="9144000" cy="6197293"/>
          </a:xfrm>
          <a:prstGeom prst="rect">
            <a:avLst/>
          </a:prstGeom>
        </p:spPr>
      </p:pic>
    </p:spTree>
    <p:extLst>
      <p:ext uri="{BB962C8B-B14F-4D97-AF65-F5344CB8AC3E}">
        <p14:creationId xmlns:p14="http://schemas.microsoft.com/office/powerpoint/2010/main" val="275740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1076103"/>
            <a:ext cx="9144000" cy="5360555"/>
          </a:xfrm>
          <a:prstGeom prst="rect">
            <a:avLst/>
          </a:prstGeom>
        </p:spPr>
      </p:pic>
    </p:spTree>
    <p:extLst>
      <p:ext uri="{BB962C8B-B14F-4D97-AF65-F5344CB8AC3E}">
        <p14:creationId xmlns:p14="http://schemas.microsoft.com/office/powerpoint/2010/main" val="157648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72353" y="1389529"/>
            <a:ext cx="5943600" cy="646331"/>
          </a:xfrm>
          <a:prstGeom prst="rect">
            <a:avLst/>
          </a:prstGeom>
          <a:noFill/>
        </p:spPr>
        <p:txBody>
          <a:bodyPr wrap="square" rtlCol="0">
            <a:spAutoFit/>
          </a:bodyPr>
          <a:lstStyle/>
          <a:p>
            <a:r>
              <a:rPr lang="en-US" sz="3600" dirty="0"/>
              <a:t>Evidence Logs</a:t>
            </a:r>
          </a:p>
        </p:txBody>
      </p:sp>
      <p:sp>
        <p:nvSpPr>
          <p:cNvPr id="5" name="TextBox 4"/>
          <p:cNvSpPr txBox="1"/>
          <p:nvPr/>
        </p:nvSpPr>
        <p:spPr>
          <a:xfrm>
            <a:off x="1470212" y="2106706"/>
            <a:ext cx="6804212" cy="3108543"/>
          </a:xfrm>
          <a:prstGeom prst="rect">
            <a:avLst/>
          </a:prstGeom>
          <a:noFill/>
        </p:spPr>
        <p:txBody>
          <a:bodyPr wrap="square" rtlCol="0">
            <a:spAutoFit/>
          </a:bodyPr>
          <a:lstStyle/>
          <a:p>
            <a:r>
              <a:rPr lang="en-US" sz="2800" dirty="0"/>
              <a:t>Checklists or types of evidence gathering are reminders of what to capture. Could include: </a:t>
            </a:r>
          </a:p>
          <a:p>
            <a:pPr marL="285750" indent="-285750">
              <a:buFont typeface="Arial" panose="020B0604020202020204" pitchFamily="34" charset="0"/>
              <a:buChar char="•"/>
            </a:pPr>
            <a:r>
              <a:rPr lang="en-US" sz="2800" dirty="0"/>
              <a:t>Photographs</a:t>
            </a:r>
          </a:p>
          <a:p>
            <a:pPr marL="285750" indent="-285750">
              <a:buFont typeface="Arial" panose="020B0604020202020204" pitchFamily="34" charset="0"/>
              <a:buChar char="•"/>
            </a:pPr>
            <a:r>
              <a:rPr lang="en-US" sz="2800" dirty="0"/>
              <a:t>Electronic media</a:t>
            </a:r>
          </a:p>
          <a:p>
            <a:pPr marL="285750" indent="-285750">
              <a:buFont typeface="Arial" panose="020B0604020202020204" pitchFamily="34" charset="0"/>
              <a:buChar char="•"/>
            </a:pPr>
            <a:r>
              <a:rPr lang="en-US" sz="2800" dirty="0"/>
              <a:t>Places where information is stored – shares, servers, workstations, paper</a:t>
            </a:r>
          </a:p>
          <a:p>
            <a:pPr marL="285750" indent="-285750">
              <a:buFont typeface="Arial" panose="020B0604020202020204" pitchFamily="34" charset="0"/>
              <a:buChar char="•"/>
            </a:pPr>
            <a:r>
              <a:rPr lang="en-US" sz="2800" dirty="0"/>
              <a:t>Processing log</a:t>
            </a:r>
          </a:p>
        </p:txBody>
      </p:sp>
    </p:spTree>
    <p:extLst>
      <p:ext uri="{BB962C8B-B14F-4D97-AF65-F5344CB8AC3E}">
        <p14:creationId xmlns:p14="http://schemas.microsoft.com/office/powerpoint/2010/main" val="329172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6075" y="1465046"/>
            <a:ext cx="7463559" cy="2925886"/>
          </a:xfrm>
        </p:spPr>
        <p:txBody>
          <a:bodyPr/>
          <a:lstStyle/>
          <a:p>
            <a:pPr marL="0" indent="0">
              <a:buNone/>
            </a:pPr>
            <a:r>
              <a:rPr lang="en-US" sz="3600" dirty="0"/>
              <a:t>Testing: </a:t>
            </a:r>
          </a:p>
          <a:p>
            <a:pPr marL="0" indent="0">
              <a:buNone/>
            </a:pPr>
            <a:r>
              <a:rPr lang="en-US" sz="3600" dirty="0"/>
              <a:t>An incident handling life cycle shares similar characteristics with a business and military strategy known as the. </a:t>
            </a:r>
          </a:p>
          <a:p>
            <a:pPr marL="0" indent="0">
              <a:buNone/>
            </a:pPr>
            <a:endParaRPr lang="en-US" sz="3600" dirty="0"/>
          </a:p>
        </p:txBody>
      </p:sp>
      <p:sp>
        <p:nvSpPr>
          <p:cNvPr id="4" name="Rectangle 3"/>
          <p:cNvSpPr/>
          <p:nvPr/>
        </p:nvSpPr>
        <p:spPr>
          <a:xfrm>
            <a:off x="1295657" y="4177621"/>
            <a:ext cx="7022435" cy="1200329"/>
          </a:xfrm>
          <a:prstGeom prst="rect">
            <a:avLst/>
          </a:prstGeom>
        </p:spPr>
        <p:txBody>
          <a:bodyPr wrap="none">
            <a:spAutoFit/>
          </a:bodyPr>
          <a:lstStyle/>
          <a:p>
            <a:pPr marL="0" indent="0">
              <a:buNone/>
            </a:pPr>
            <a:r>
              <a:rPr lang="en-US" sz="3600" dirty="0"/>
              <a:t>OODA (</a:t>
            </a:r>
            <a:r>
              <a:rPr lang="en-US" sz="3600" b="1" dirty="0"/>
              <a:t>O</a:t>
            </a:r>
            <a:r>
              <a:rPr lang="en-US" sz="3600" dirty="0"/>
              <a:t>bserve, </a:t>
            </a:r>
            <a:r>
              <a:rPr lang="en-US" sz="3600" b="1" dirty="0"/>
              <a:t>O</a:t>
            </a:r>
            <a:r>
              <a:rPr lang="en-US" sz="3600" dirty="0"/>
              <a:t>rient, </a:t>
            </a:r>
            <a:r>
              <a:rPr lang="en-US" sz="3600" b="1" dirty="0"/>
              <a:t>D</a:t>
            </a:r>
            <a:r>
              <a:rPr lang="en-US" sz="3600" dirty="0"/>
              <a:t>ecide </a:t>
            </a:r>
            <a:r>
              <a:rPr lang="en-US" sz="3600" b="1" dirty="0"/>
              <a:t>A</a:t>
            </a:r>
            <a:r>
              <a:rPr lang="en-US" sz="3600" dirty="0"/>
              <a:t>ct) </a:t>
            </a:r>
          </a:p>
          <a:p>
            <a:pPr marL="0" indent="0" algn="ctr">
              <a:buNone/>
            </a:pPr>
            <a:r>
              <a:rPr lang="en-US" sz="3600" dirty="0"/>
              <a:t>How Can it Help?</a:t>
            </a:r>
          </a:p>
        </p:txBody>
      </p:sp>
      <p:sp>
        <p:nvSpPr>
          <p:cNvPr id="5" name="Rectangle 4"/>
          <p:cNvSpPr/>
          <p:nvPr/>
        </p:nvSpPr>
        <p:spPr>
          <a:xfrm>
            <a:off x="-75206" y="361015"/>
            <a:ext cx="9764162" cy="646331"/>
          </a:xfrm>
          <a:prstGeom prst="rect">
            <a:avLst/>
          </a:prstGeom>
          <a:solidFill>
            <a:schemeClr val="bg1"/>
          </a:solidFill>
        </p:spPr>
        <p:txBody>
          <a:bodyPr wrap="square">
            <a:spAutoFit/>
          </a:bodyPr>
          <a:lstStyle/>
          <a:p>
            <a:r>
              <a:rPr lang="en-US" sz="3600" b="1" i="1" dirty="0"/>
              <a:t>The Attacker Can Help You Design Your Defense </a:t>
            </a:r>
            <a:endParaRPr lang="en-US" dirty="0"/>
          </a:p>
        </p:txBody>
      </p:sp>
      <p:pic>
        <p:nvPicPr>
          <p:cNvPr id="8" name="Picture 7"/>
          <p:cNvPicPr>
            <a:picLocks noChangeAspect="1"/>
          </p:cNvPicPr>
          <p:nvPr/>
        </p:nvPicPr>
        <p:blipFill>
          <a:blip r:embed="rId2"/>
          <a:stretch>
            <a:fillRect/>
          </a:stretch>
        </p:blipFill>
        <p:spPr>
          <a:xfrm>
            <a:off x="2151836" y="5903404"/>
            <a:ext cx="5310076" cy="646232"/>
          </a:xfrm>
          <a:prstGeom prst="rect">
            <a:avLst/>
          </a:prstGeom>
        </p:spPr>
      </p:pic>
      <p:sp>
        <p:nvSpPr>
          <p:cNvPr id="9" name="Rectangle 8"/>
          <p:cNvSpPr/>
          <p:nvPr/>
        </p:nvSpPr>
        <p:spPr>
          <a:xfrm>
            <a:off x="1221804" y="6364970"/>
            <a:ext cx="8091318" cy="369332"/>
          </a:xfrm>
          <a:prstGeom prst="rect">
            <a:avLst/>
          </a:prstGeom>
          <a:solidFill>
            <a:schemeClr val="bg1"/>
          </a:solidFill>
        </p:spPr>
        <p:txBody>
          <a:bodyPr wrap="none">
            <a:spAutoFit/>
          </a:bodyPr>
          <a:lstStyle/>
          <a:p>
            <a:r>
              <a:rPr lang="en-US" dirty="0"/>
              <a:t>Used to deal with human opponents, applicable to cyber security and cyber warfare.</a:t>
            </a:r>
          </a:p>
        </p:txBody>
      </p:sp>
    </p:spTree>
    <p:extLst>
      <p:ext uri="{BB962C8B-B14F-4D97-AF65-F5344CB8AC3E}">
        <p14:creationId xmlns:p14="http://schemas.microsoft.com/office/powerpoint/2010/main" val="790259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141" y="113353"/>
            <a:ext cx="8050306" cy="701828"/>
          </a:xfrm>
          <a:solidFill>
            <a:schemeClr val="bg1"/>
          </a:solidFill>
        </p:spPr>
        <p:txBody>
          <a:bodyPr/>
          <a:lstStyle/>
          <a:p>
            <a:pPr marL="0" indent="0">
              <a:buNone/>
            </a:pPr>
            <a:r>
              <a:rPr lang="en-US" sz="3600" b="1" dirty="0"/>
              <a:t>Observe, Orient, Decide, and Act Loop</a:t>
            </a:r>
          </a:p>
        </p:txBody>
      </p:sp>
      <p:pic>
        <p:nvPicPr>
          <p:cNvPr id="6" name="Picture 5"/>
          <p:cNvPicPr>
            <a:picLocks noChangeAspect="1"/>
          </p:cNvPicPr>
          <p:nvPr/>
        </p:nvPicPr>
        <p:blipFill>
          <a:blip r:embed="rId3"/>
          <a:stretch>
            <a:fillRect/>
          </a:stretch>
        </p:blipFill>
        <p:spPr>
          <a:xfrm>
            <a:off x="467141" y="715501"/>
            <a:ext cx="9144000" cy="5753242"/>
          </a:xfrm>
          <a:prstGeom prst="rect">
            <a:avLst/>
          </a:prstGeom>
        </p:spPr>
      </p:pic>
    </p:spTree>
    <p:extLst>
      <p:ext uri="{BB962C8B-B14F-4D97-AF65-F5344CB8AC3E}">
        <p14:creationId xmlns:p14="http://schemas.microsoft.com/office/powerpoint/2010/main" val="4140379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OODA Loop and Incident Response </a:t>
            </a:r>
          </a:p>
        </p:txBody>
      </p:sp>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Use the OODA Loop to </a:t>
            </a:r>
            <a:r>
              <a:rPr lang="en-US" dirty="0">
                <a:solidFill>
                  <a:srgbClr val="000000"/>
                </a:solidFill>
                <a:highlight>
                  <a:srgbClr val="FFFF00"/>
                </a:highlight>
                <a:latin typeface="Arial" panose="020B0604020202020204" pitchFamily="34" charset="0"/>
              </a:rPr>
              <a:t>integrate process, technology and resources </a:t>
            </a:r>
            <a:r>
              <a:rPr lang="en-US" dirty="0">
                <a:solidFill>
                  <a:srgbClr val="000000"/>
                </a:solidFill>
                <a:latin typeface="Arial" panose="020B0604020202020204" pitchFamily="34" charset="0"/>
              </a:rPr>
              <a:t>into incident response </a:t>
            </a:r>
          </a:p>
          <a:p>
            <a:r>
              <a:rPr lang="en-US" dirty="0">
                <a:solidFill>
                  <a:srgbClr val="000000"/>
                </a:solidFill>
                <a:latin typeface="Arial" panose="020B0604020202020204" pitchFamily="34" charset="0"/>
              </a:rPr>
              <a:t>•The OODA Loop </a:t>
            </a:r>
            <a:r>
              <a:rPr lang="en-US" dirty="0">
                <a:solidFill>
                  <a:srgbClr val="000000"/>
                </a:solidFill>
                <a:highlight>
                  <a:srgbClr val="FFFF00"/>
                </a:highlight>
                <a:latin typeface="Arial" panose="020B0604020202020204" pitchFamily="34" charset="0"/>
              </a:rPr>
              <a:t>is not a static plan </a:t>
            </a:r>
            <a:r>
              <a:rPr lang="en-US" dirty="0">
                <a:solidFill>
                  <a:srgbClr val="000000"/>
                </a:solidFill>
                <a:latin typeface="Arial" panose="020B0604020202020204" pitchFamily="34" charset="0"/>
              </a:rPr>
              <a:t>but rather a </a:t>
            </a:r>
            <a:r>
              <a:rPr lang="en-US" dirty="0">
                <a:solidFill>
                  <a:srgbClr val="000000"/>
                </a:solidFill>
                <a:highlight>
                  <a:srgbClr val="FFFF00"/>
                </a:highlight>
                <a:latin typeface="Arial" panose="020B0604020202020204" pitchFamily="34" charset="0"/>
              </a:rPr>
              <a:t>way to make accurate decisions </a:t>
            </a:r>
            <a:r>
              <a:rPr lang="en-US" dirty="0">
                <a:solidFill>
                  <a:srgbClr val="000000"/>
                </a:solidFill>
                <a:latin typeface="Arial" panose="020B0604020202020204" pitchFamily="34" charset="0"/>
              </a:rPr>
              <a:t>in a rapidly changing environment</a:t>
            </a:r>
          </a:p>
          <a:p>
            <a:r>
              <a:rPr lang="en-US" dirty="0">
                <a:solidFill>
                  <a:srgbClr val="000000"/>
                </a:solidFill>
                <a:latin typeface="Arial" panose="020B0604020202020204" pitchFamily="34" charset="0"/>
              </a:rPr>
              <a:t>The OODA Loop is </a:t>
            </a:r>
            <a:r>
              <a:rPr lang="en-US" dirty="0">
                <a:solidFill>
                  <a:srgbClr val="000000"/>
                </a:solidFill>
                <a:highlight>
                  <a:srgbClr val="FFFF00"/>
                </a:highlight>
                <a:latin typeface="Arial" panose="020B0604020202020204" pitchFamily="34" charset="0"/>
              </a:rPr>
              <a:t>not only about responding </a:t>
            </a:r>
            <a:r>
              <a:rPr lang="en-US" dirty="0">
                <a:solidFill>
                  <a:srgbClr val="000000"/>
                </a:solidFill>
                <a:latin typeface="Arial" panose="020B0604020202020204" pitchFamily="34" charset="0"/>
              </a:rPr>
              <a:t>to an incident but </a:t>
            </a:r>
            <a:r>
              <a:rPr lang="en-US" dirty="0">
                <a:solidFill>
                  <a:srgbClr val="000000"/>
                </a:solidFill>
                <a:highlight>
                  <a:srgbClr val="FFFF00"/>
                </a:highlight>
                <a:latin typeface="Arial" panose="020B0604020202020204" pitchFamily="34" charset="0"/>
              </a:rPr>
              <a:t>preparing resources</a:t>
            </a:r>
          </a:p>
          <a:p>
            <a:r>
              <a:rPr lang="en-US" dirty="0">
                <a:solidFill>
                  <a:srgbClr val="000000"/>
                </a:solidFill>
                <a:latin typeface="Arial" panose="020B0604020202020204" pitchFamily="34" charset="0"/>
              </a:rPr>
              <a:t>Incidents are often </a:t>
            </a:r>
            <a:r>
              <a:rPr lang="en-US" dirty="0">
                <a:solidFill>
                  <a:srgbClr val="000000"/>
                </a:solidFill>
                <a:highlight>
                  <a:srgbClr val="FFFF00"/>
                </a:highlight>
                <a:latin typeface="Arial" panose="020B0604020202020204" pitchFamily="34" charset="0"/>
              </a:rPr>
              <a:t>not static </a:t>
            </a:r>
            <a:r>
              <a:rPr lang="en-US" dirty="0">
                <a:solidFill>
                  <a:srgbClr val="000000"/>
                </a:solidFill>
                <a:latin typeface="Arial" panose="020B0604020202020204" pitchFamily="34" charset="0"/>
              </a:rPr>
              <a:t>but rather an </a:t>
            </a:r>
            <a:r>
              <a:rPr lang="en-US" dirty="0">
                <a:solidFill>
                  <a:srgbClr val="000000"/>
                </a:solidFill>
                <a:highlight>
                  <a:srgbClr val="FFFF00"/>
                </a:highlight>
                <a:latin typeface="Arial" panose="020B0604020202020204" pitchFamily="34" charset="0"/>
              </a:rPr>
              <a:t>evolving</a:t>
            </a:r>
            <a:r>
              <a:rPr lang="en-US" dirty="0">
                <a:solidFill>
                  <a:srgbClr val="000000"/>
                </a:solidFill>
                <a:latin typeface="Arial" panose="020B0604020202020204" pitchFamily="34" charset="0"/>
              </a:rPr>
              <a:t> set of events</a:t>
            </a:r>
          </a:p>
          <a:p>
            <a:endParaRPr lang="en-US" dirty="0"/>
          </a:p>
        </p:txBody>
      </p:sp>
    </p:spTree>
    <p:extLst>
      <p:ext uri="{BB962C8B-B14F-4D97-AF65-F5344CB8AC3E}">
        <p14:creationId xmlns:p14="http://schemas.microsoft.com/office/powerpoint/2010/main" val="291084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10060" y="1933219"/>
            <a:ext cx="2613546" cy="3037351"/>
            <a:chOff x="1099497" y="2280194"/>
            <a:chExt cx="1957601" cy="3037351"/>
          </a:xfrm>
        </p:grpSpPr>
        <p:sp>
          <p:nvSpPr>
            <p:cNvPr id="33" name="Rounded Rectangle 32"/>
            <p:cNvSpPr/>
            <p:nvPr/>
          </p:nvSpPr>
          <p:spPr>
            <a:xfrm>
              <a:off x="1099497" y="2910653"/>
              <a:ext cx="1957601" cy="2406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extBox 34"/>
            <p:cNvSpPr txBox="1"/>
            <p:nvPr/>
          </p:nvSpPr>
          <p:spPr>
            <a:xfrm>
              <a:off x="1099497" y="2280194"/>
              <a:ext cx="1957601" cy="646331"/>
            </a:xfrm>
            <a:prstGeom prst="rect">
              <a:avLst/>
            </a:prstGeom>
            <a:noFill/>
          </p:spPr>
          <p:txBody>
            <a:bodyPr wrap="square" rtlCol="0">
              <a:spAutoFit/>
            </a:bodyPr>
            <a:lstStyle/>
            <a:p>
              <a:pPr algn="ctr"/>
              <a:r>
                <a:rPr lang="en-US" sz="3600" dirty="0"/>
                <a:t>Actions</a:t>
              </a:r>
            </a:p>
          </p:txBody>
        </p:sp>
      </p:grpSp>
      <p:sp>
        <p:nvSpPr>
          <p:cNvPr id="2" name="Can 1"/>
          <p:cNvSpPr/>
          <p:nvPr/>
        </p:nvSpPr>
        <p:spPr>
          <a:xfrm>
            <a:off x="3796636" y="297926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Information</a:t>
            </a:r>
          </a:p>
        </p:txBody>
      </p:sp>
      <p:sp>
        <p:nvSpPr>
          <p:cNvPr id="6" name="Can 5"/>
          <p:cNvSpPr/>
          <p:nvPr/>
        </p:nvSpPr>
        <p:spPr>
          <a:xfrm>
            <a:off x="3796636" y="398167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Resources</a:t>
            </a:r>
          </a:p>
        </p:txBody>
      </p:sp>
      <p:sp>
        <p:nvSpPr>
          <p:cNvPr id="32" name="TextBox 31"/>
          <p:cNvSpPr txBox="1"/>
          <p:nvPr/>
        </p:nvSpPr>
        <p:spPr>
          <a:xfrm>
            <a:off x="3836726" y="2953766"/>
            <a:ext cx="2538484" cy="1723549"/>
          </a:xfrm>
          <a:prstGeom prst="rect">
            <a:avLst/>
          </a:prstGeom>
          <a:noFill/>
        </p:spPr>
        <p:txBody>
          <a:bodyPr wrap="square" rtlCol="0">
            <a:spAutoFit/>
          </a:bodyPr>
          <a:lstStyle/>
          <a:p>
            <a:r>
              <a:rPr lang="en-US" sz="4400" dirty="0"/>
              <a:t>Detection</a:t>
            </a:r>
          </a:p>
          <a:p>
            <a:endParaRPr lang="en-US" dirty="0"/>
          </a:p>
          <a:p>
            <a:r>
              <a:rPr lang="en-US" sz="4400" dirty="0"/>
              <a:t>Data</a:t>
            </a:r>
          </a:p>
        </p:txBody>
      </p:sp>
      <p:sp>
        <p:nvSpPr>
          <p:cNvPr id="5" name="Title 2"/>
          <p:cNvSpPr>
            <a:spLocks noGrp="1"/>
          </p:cNvSpPr>
          <p:nvPr>
            <p:ph type="title"/>
          </p:nvPr>
        </p:nvSpPr>
        <p:spPr>
          <a:xfrm>
            <a:off x="457200" y="583642"/>
            <a:ext cx="8229600" cy="694604"/>
          </a:xfrm>
        </p:spPr>
        <p:txBody>
          <a:bodyPr>
            <a:normAutofit fontScale="90000"/>
          </a:bodyPr>
          <a:lstStyle/>
          <a:p>
            <a:pPr algn="ctr"/>
            <a:r>
              <a:rPr lang="en-US" sz="4000" dirty="0"/>
              <a:t>OODA - Observe</a:t>
            </a:r>
          </a:p>
        </p:txBody>
      </p:sp>
      <p:cxnSp>
        <p:nvCxnSpPr>
          <p:cNvPr id="23" name="Elbow Connector 22"/>
          <p:cNvCxnSpPr>
            <a:stCxn id="17" idx="0"/>
            <a:endCxn id="2" idx="2"/>
          </p:cNvCxnSpPr>
          <p:nvPr/>
        </p:nvCxnSpPr>
        <p:spPr>
          <a:xfrm flipV="1">
            <a:off x="2929150" y="3320461"/>
            <a:ext cx="867486" cy="43472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0"/>
            <a:endCxn id="6" idx="2"/>
          </p:cNvCxnSpPr>
          <p:nvPr/>
        </p:nvCxnSpPr>
        <p:spPr>
          <a:xfrm>
            <a:off x="2929150" y="3755182"/>
            <a:ext cx="867486" cy="56768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2" idx="4"/>
            <a:endCxn id="16" idx="3"/>
          </p:cNvCxnSpPr>
          <p:nvPr/>
        </p:nvCxnSpPr>
        <p:spPr>
          <a:xfrm>
            <a:off x="5338833" y="3320461"/>
            <a:ext cx="867486" cy="43092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6" idx="4"/>
            <a:endCxn id="16" idx="3"/>
          </p:cNvCxnSpPr>
          <p:nvPr/>
        </p:nvCxnSpPr>
        <p:spPr>
          <a:xfrm flipV="1">
            <a:off x="5338833" y="3751384"/>
            <a:ext cx="867486" cy="5714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Hexagon 16"/>
          <p:cNvSpPr/>
          <p:nvPr/>
        </p:nvSpPr>
        <p:spPr>
          <a:xfrm>
            <a:off x="1223180" y="3039290"/>
            <a:ext cx="1705970" cy="1431783"/>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Attacker</a:t>
            </a:r>
          </a:p>
        </p:txBody>
      </p:sp>
      <p:sp>
        <p:nvSpPr>
          <p:cNvPr id="16" name="Hexagon 15"/>
          <p:cNvSpPr/>
          <p:nvPr/>
        </p:nvSpPr>
        <p:spPr>
          <a:xfrm>
            <a:off x="6206319" y="3035492"/>
            <a:ext cx="1705970" cy="1431783"/>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Attack</a:t>
            </a:r>
          </a:p>
          <a:p>
            <a:pPr algn="ctr"/>
            <a:r>
              <a:rPr lang="en-US" dirty="0"/>
              <a:t>Signature</a:t>
            </a:r>
          </a:p>
        </p:txBody>
      </p:sp>
      <p:grpSp>
        <p:nvGrpSpPr>
          <p:cNvPr id="46" name="Group 45"/>
          <p:cNvGrpSpPr/>
          <p:nvPr/>
        </p:nvGrpSpPr>
        <p:grpSpPr>
          <a:xfrm>
            <a:off x="6206319" y="1933219"/>
            <a:ext cx="2613546" cy="3037351"/>
            <a:chOff x="1099497" y="2280194"/>
            <a:chExt cx="1957601" cy="3037351"/>
          </a:xfrm>
        </p:grpSpPr>
        <p:sp>
          <p:nvSpPr>
            <p:cNvPr id="47" name="Rounded Rectangle 46"/>
            <p:cNvSpPr/>
            <p:nvPr/>
          </p:nvSpPr>
          <p:spPr>
            <a:xfrm>
              <a:off x="1099497" y="2910653"/>
              <a:ext cx="1957601" cy="24068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TextBox 47"/>
            <p:cNvSpPr txBox="1"/>
            <p:nvPr/>
          </p:nvSpPr>
          <p:spPr>
            <a:xfrm>
              <a:off x="1099497" y="2280194"/>
              <a:ext cx="1957601" cy="646331"/>
            </a:xfrm>
            <a:prstGeom prst="rect">
              <a:avLst/>
            </a:prstGeom>
            <a:noFill/>
          </p:spPr>
          <p:txBody>
            <a:bodyPr wrap="square" rtlCol="0">
              <a:spAutoFit/>
            </a:bodyPr>
            <a:lstStyle/>
            <a:p>
              <a:pPr algn="ctr"/>
              <a:r>
                <a:rPr lang="en-US" sz="3600" dirty="0"/>
                <a:t>Evidence</a:t>
              </a:r>
            </a:p>
          </p:txBody>
        </p:sp>
      </p:grpSp>
      <p:sp>
        <p:nvSpPr>
          <p:cNvPr id="49" name="TextBox 48"/>
          <p:cNvSpPr txBox="1"/>
          <p:nvPr/>
        </p:nvSpPr>
        <p:spPr>
          <a:xfrm>
            <a:off x="559558" y="2953766"/>
            <a:ext cx="2200701" cy="1569660"/>
          </a:xfrm>
          <a:prstGeom prst="rect">
            <a:avLst/>
          </a:prstGeom>
          <a:noFill/>
        </p:spPr>
        <p:txBody>
          <a:bodyPr wrap="square" rtlCol="0">
            <a:spAutoFit/>
          </a:bodyPr>
          <a:lstStyle/>
          <a:p>
            <a:r>
              <a:rPr lang="en-US" sz="2400" dirty="0"/>
              <a:t>A username and password is stolen to send spam</a:t>
            </a:r>
          </a:p>
        </p:txBody>
      </p:sp>
      <p:sp>
        <p:nvSpPr>
          <p:cNvPr id="50" name="TextBox 49"/>
          <p:cNvSpPr txBox="1"/>
          <p:nvPr/>
        </p:nvSpPr>
        <p:spPr>
          <a:xfrm>
            <a:off x="6415300" y="2999932"/>
            <a:ext cx="2200701" cy="1631216"/>
          </a:xfrm>
          <a:prstGeom prst="rect">
            <a:avLst/>
          </a:prstGeom>
          <a:noFill/>
        </p:spPr>
        <p:txBody>
          <a:bodyPr wrap="square" rtlCol="0">
            <a:spAutoFit/>
          </a:bodyPr>
          <a:lstStyle/>
          <a:p>
            <a:pPr marL="342900" indent="-342900">
              <a:buFont typeface="Arial" charset="0"/>
              <a:buChar char="•"/>
            </a:pPr>
            <a:r>
              <a:rPr lang="en-US" sz="2000" dirty="0"/>
              <a:t>Large amount of sent e-mails</a:t>
            </a:r>
          </a:p>
          <a:p>
            <a:pPr marL="342900" indent="-342900">
              <a:buFont typeface="Arial" charset="0"/>
              <a:buChar char="•"/>
            </a:pPr>
            <a:endParaRPr lang="en-US" sz="2000" dirty="0"/>
          </a:p>
          <a:p>
            <a:pPr marL="342900" indent="-342900">
              <a:buFont typeface="Arial" charset="0"/>
              <a:buChar char="•"/>
            </a:pPr>
            <a:r>
              <a:rPr lang="en-US" sz="2000" dirty="0"/>
              <a:t>Large amount of bounce backs</a:t>
            </a:r>
          </a:p>
        </p:txBody>
      </p:sp>
      <p:sp>
        <p:nvSpPr>
          <p:cNvPr id="51" name="TextBox 50"/>
          <p:cNvSpPr txBox="1"/>
          <p:nvPr/>
        </p:nvSpPr>
        <p:spPr>
          <a:xfrm>
            <a:off x="531835" y="2953766"/>
            <a:ext cx="2200701" cy="1569660"/>
          </a:xfrm>
          <a:prstGeom prst="rect">
            <a:avLst/>
          </a:prstGeom>
          <a:noFill/>
        </p:spPr>
        <p:txBody>
          <a:bodyPr wrap="square" rtlCol="0">
            <a:spAutoFit/>
          </a:bodyPr>
          <a:lstStyle/>
          <a:p>
            <a:r>
              <a:rPr lang="en-US" sz="2400" dirty="0" err="1"/>
              <a:t>Wordpress</a:t>
            </a:r>
            <a:r>
              <a:rPr lang="en-US" sz="2400" dirty="0"/>
              <a:t> site is compromised to host malicious links</a:t>
            </a:r>
          </a:p>
        </p:txBody>
      </p:sp>
      <p:sp>
        <p:nvSpPr>
          <p:cNvPr id="52" name="TextBox 51"/>
          <p:cNvSpPr txBox="1"/>
          <p:nvPr/>
        </p:nvSpPr>
        <p:spPr>
          <a:xfrm>
            <a:off x="6415300" y="2858292"/>
            <a:ext cx="2200701" cy="2246769"/>
          </a:xfrm>
          <a:prstGeom prst="rect">
            <a:avLst/>
          </a:prstGeom>
          <a:noFill/>
        </p:spPr>
        <p:txBody>
          <a:bodyPr wrap="square" rtlCol="0">
            <a:spAutoFit/>
          </a:bodyPr>
          <a:lstStyle/>
          <a:p>
            <a:pPr marL="342900" indent="-342900">
              <a:buFont typeface="Arial" charset="0"/>
              <a:buChar char="•"/>
            </a:pPr>
            <a:r>
              <a:rPr lang="en-US" sz="2000" dirty="0"/>
              <a:t>Network logs</a:t>
            </a:r>
          </a:p>
          <a:p>
            <a:pPr marL="342900" indent="-342900">
              <a:buFont typeface="Arial" charset="0"/>
              <a:buChar char="•"/>
            </a:pPr>
            <a:endParaRPr lang="en-US" sz="2000" dirty="0"/>
          </a:p>
          <a:p>
            <a:pPr marL="342900" indent="-342900">
              <a:buFont typeface="Arial" charset="0"/>
              <a:buChar char="•"/>
            </a:pPr>
            <a:r>
              <a:rPr lang="en-US" sz="2000" dirty="0"/>
              <a:t>Modified Files</a:t>
            </a:r>
          </a:p>
          <a:p>
            <a:pPr marL="342900" indent="-342900">
              <a:buFont typeface="Arial" charset="0"/>
              <a:buChar char="•"/>
            </a:pPr>
            <a:endParaRPr lang="en-US" sz="2000" dirty="0"/>
          </a:p>
          <a:p>
            <a:pPr marL="342900" indent="-342900">
              <a:buFont typeface="Arial" charset="0"/>
              <a:buChar char="•"/>
            </a:pPr>
            <a:r>
              <a:rPr lang="en-US" sz="2000" dirty="0"/>
              <a:t>Third party notices</a:t>
            </a:r>
          </a:p>
          <a:p>
            <a:pPr marL="342900" indent="-342900">
              <a:buFont typeface="Arial" charset="0"/>
              <a:buChar char="•"/>
            </a:pPr>
            <a:endParaRPr lang="en-US" sz="2000" dirty="0"/>
          </a:p>
        </p:txBody>
      </p:sp>
      <p:sp>
        <p:nvSpPr>
          <p:cNvPr id="53" name="TextBox 52"/>
          <p:cNvSpPr txBox="1"/>
          <p:nvPr/>
        </p:nvSpPr>
        <p:spPr>
          <a:xfrm>
            <a:off x="545696" y="2966553"/>
            <a:ext cx="2200701" cy="1569660"/>
          </a:xfrm>
          <a:prstGeom prst="rect">
            <a:avLst/>
          </a:prstGeom>
          <a:noFill/>
        </p:spPr>
        <p:txBody>
          <a:bodyPr wrap="square" rtlCol="0">
            <a:spAutoFit/>
          </a:bodyPr>
          <a:lstStyle/>
          <a:p>
            <a:r>
              <a:rPr lang="en-US" sz="2400" dirty="0"/>
              <a:t>A user visits a malicious page and malware is installed</a:t>
            </a:r>
          </a:p>
        </p:txBody>
      </p:sp>
      <p:sp>
        <p:nvSpPr>
          <p:cNvPr id="56" name="TextBox 55"/>
          <p:cNvSpPr txBox="1"/>
          <p:nvPr/>
        </p:nvSpPr>
        <p:spPr>
          <a:xfrm>
            <a:off x="6415300" y="2814938"/>
            <a:ext cx="2200701" cy="1938992"/>
          </a:xfrm>
          <a:prstGeom prst="rect">
            <a:avLst/>
          </a:prstGeom>
          <a:noFill/>
        </p:spPr>
        <p:txBody>
          <a:bodyPr wrap="square" rtlCol="0">
            <a:spAutoFit/>
          </a:bodyPr>
          <a:lstStyle/>
          <a:p>
            <a:pPr marL="342900" indent="-342900">
              <a:buFont typeface="Arial" charset="0"/>
              <a:buChar char="•"/>
            </a:pPr>
            <a:r>
              <a:rPr lang="en-US" sz="2000" dirty="0"/>
              <a:t>Computer is running slow</a:t>
            </a:r>
          </a:p>
          <a:p>
            <a:pPr marL="342900" indent="-342900">
              <a:buFont typeface="Arial" charset="0"/>
              <a:buChar char="•"/>
            </a:pPr>
            <a:endParaRPr lang="en-US" sz="2000" dirty="0"/>
          </a:p>
          <a:p>
            <a:pPr marL="342900" indent="-342900">
              <a:buFont typeface="Arial" charset="0"/>
              <a:buChar char="•"/>
            </a:pPr>
            <a:r>
              <a:rPr lang="en-US" sz="2000" dirty="0"/>
              <a:t>Ransom note</a:t>
            </a:r>
          </a:p>
          <a:p>
            <a:pPr marL="342900" indent="-342900">
              <a:buFont typeface="Arial" charset="0"/>
              <a:buChar char="•"/>
            </a:pPr>
            <a:endParaRPr lang="en-US" sz="2000" dirty="0"/>
          </a:p>
          <a:p>
            <a:pPr marL="342900" indent="-342900">
              <a:buFont typeface="Arial" charset="0"/>
              <a:buChar char="•"/>
            </a:pPr>
            <a:r>
              <a:rPr lang="en-US" sz="2000" dirty="0"/>
              <a:t>Sensor alerts</a:t>
            </a:r>
          </a:p>
        </p:txBody>
      </p:sp>
    </p:spTree>
    <p:extLst>
      <p:ext uri="{BB962C8B-B14F-4D97-AF65-F5344CB8AC3E}">
        <p14:creationId xmlns:p14="http://schemas.microsoft.com/office/powerpoint/2010/main" val="13261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ntr" presetSubtype="0"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10" presetClass="entr" presetSubtype="0" fill="hold" grpId="0" nodeType="withEffect">
                                  <p:stCondLst>
                                    <p:cond delay="100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0" presetClass="path" presetSubtype="0" accel="50000" decel="50000" fill="hold" nodeType="withEffect">
                                  <p:stCondLst>
                                    <p:cond delay="0"/>
                                  </p:stCondLst>
                                  <p:childTnLst>
                                    <p:animMotion origin="layout" path="M 2.22222E-6 -4.81481E-6 L -0.64393 0.00394 " pathEditMode="relative" rAng="0" ptsTypes="AA">
                                      <p:cBhvr>
                                        <p:cTn id="94" dur="2000" fill="hold"/>
                                        <p:tgtEl>
                                          <p:spTgt spid="46"/>
                                        </p:tgtEl>
                                        <p:attrNameLst>
                                          <p:attrName>ppt_x</p:attrName>
                                          <p:attrName>ppt_y</p:attrName>
                                        </p:attrNameLst>
                                      </p:cBhvr>
                                      <p:rCtr x="-32205" y="185"/>
                                    </p:animMotion>
                                  </p:childTnLst>
                                </p:cTn>
                              </p:par>
                              <p:par>
                                <p:cTn id="95" presetID="10" presetClass="exit" presetSubtype="0" fill="hold" grpId="1" nodeType="withEffect">
                                  <p:stCondLst>
                                    <p:cond delay="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0" presetClass="entr" presetSubtype="0" fill="hold" grpId="0" nodeType="withEffect">
                                  <p:stCondLst>
                                    <p:cond delay="100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xit" presetSubtype="0" fill="hold" grpId="1" nodeType="with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32" grpId="0"/>
      <p:bldP spid="17" grpId="0" animBg="1"/>
      <p:bldP spid="17" grpId="1" animBg="1"/>
      <p:bldP spid="16" grpId="0" animBg="1"/>
      <p:bldP spid="16" grpId="1" animBg="1"/>
      <p:bldP spid="49" grpId="0"/>
      <p:bldP spid="49" grpId="1"/>
      <p:bldP spid="50" grpId="0"/>
      <p:bldP spid="50" grpId="1"/>
      <p:bldP spid="51" grpId="0"/>
      <p:bldP spid="51" grpId="1"/>
      <p:bldP spid="52" grpId="0"/>
      <p:bldP spid="52" grpId="1"/>
      <p:bldP spid="53" grpId="0"/>
      <p:bldP spid="53" grpId="1"/>
      <p:bldP spid="53" grpId="2"/>
      <p:bldP spid="56" grpId="0"/>
      <p:bldP spid="5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943" y="2613705"/>
            <a:ext cx="3725839" cy="1815882"/>
          </a:xfrm>
          <a:prstGeom prst="rect">
            <a:avLst/>
          </a:prstGeom>
          <a:noFill/>
        </p:spPr>
        <p:txBody>
          <a:bodyPr wrap="square" rtlCol="0">
            <a:spAutoFit/>
          </a:bodyPr>
          <a:lstStyle/>
          <a:p>
            <a:pPr algn="ctr"/>
            <a:r>
              <a:rPr lang="nb-NO" sz="2800" dirty="0"/>
              <a:t>163.47.8.188</a:t>
            </a:r>
          </a:p>
          <a:p>
            <a:pPr algn="ctr"/>
            <a:r>
              <a:rPr lang="hr-HR" sz="2800" dirty="0"/>
              <a:t>178.33.26.3</a:t>
            </a:r>
          </a:p>
          <a:p>
            <a:pPr algn="ctr"/>
            <a:r>
              <a:rPr lang="hr-HR" sz="2800" dirty="0"/>
              <a:t>52.0.4.72</a:t>
            </a:r>
          </a:p>
          <a:p>
            <a:pPr algn="ctr"/>
            <a:r>
              <a:rPr lang="is-IS" sz="2800" dirty="0"/>
              <a:t>…</a:t>
            </a:r>
            <a:endParaRPr lang="en-US" sz="2800" dirty="0"/>
          </a:p>
        </p:txBody>
      </p:sp>
      <p:sp>
        <p:nvSpPr>
          <p:cNvPr id="21" name="TextBox 20"/>
          <p:cNvSpPr txBox="1"/>
          <p:nvPr/>
        </p:nvSpPr>
        <p:spPr>
          <a:xfrm>
            <a:off x="327943" y="2613705"/>
            <a:ext cx="3725839" cy="1384995"/>
          </a:xfrm>
          <a:prstGeom prst="rect">
            <a:avLst/>
          </a:prstGeom>
          <a:noFill/>
        </p:spPr>
        <p:txBody>
          <a:bodyPr wrap="square" rtlCol="0">
            <a:spAutoFit/>
          </a:bodyPr>
          <a:lstStyle/>
          <a:p>
            <a:pPr algn="ctr"/>
            <a:r>
              <a:rPr lang="en-US" sz="2800" dirty="0"/>
              <a:t>Requests to multiple servers with User Agent</a:t>
            </a:r>
          </a:p>
          <a:p>
            <a:pPr algn="ctr"/>
            <a:r>
              <a:rPr lang="en-US" sz="2800" dirty="0"/>
              <a:t>“</a:t>
            </a:r>
            <a:r>
              <a:rPr lang="en-US" sz="2800" dirty="0" err="1"/>
              <a:t>WPScan</a:t>
            </a:r>
            <a:r>
              <a:rPr lang="en-US" sz="2800" dirty="0"/>
              <a:t> v2.8”</a:t>
            </a:r>
          </a:p>
        </p:txBody>
      </p:sp>
      <p:sp>
        <p:nvSpPr>
          <p:cNvPr id="15" name="TextBox 14"/>
          <p:cNvSpPr txBox="1"/>
          <p:nvPr/>
        </p:nvSpPr>
        <p:spPr>
          <a:xfrm>
            <a:off x="327942" y="3420397"/>
            <a:ext cx="3725839" cy="646331"/>
          </a:xfrm>
          <a:prstGeom prst="rect">
            <a:avLst/>
          </a:prstGeom>
          <a:noFill/>
        </p:spPr>
        <p:txBody>
          <a:bodyPr wrap="square" rtlCol="0">
            <a:spAutoFit/>
          </a:bodyPr>
          <a:lstStyle/>
          <a:p>
            <a:pPr algn="ctr"/>
            <a:r>
              <a:rPr lang="en-US" sz="3600" dirty="0"/>
              <a:t>Isolated</a:t>
            </a:r>
          </a:p>
        </p:txBody>
      </p:sp>
      <p:sp>
        <p:nvSpPr>
          <p:cNvPr id="20" name="TextBox 19"/>
          <p:cNvSpPr txBox="1"/>
          <p:nvPr/>
        </p:nvSpPr>
        <p:spPr>
          <a:xfrm>
            <a:off x="4871319" y="2569701"/>
            <a:ext cx="4215831" cy="1446550"/>
          </a:xfrm>
          <a:prstGeom prst="rect">
            <a:avLst/>
          </a:prstGeom>
          <a:noFill/>
        </p:spPr>
        <p:txBody>
          <a:bodyPr wrap="square" rtlCol="0">
            <a:spAutoFit/>
          </a:bodyPr>
          <a:lstStyle/>
          <a:p>
            <a:pPr algn="ctr"/>
            <a:r>
              <a:rPr lang="en-US" sz="4400" dirty="0"/>
              <a:t>The attacker is using TOR</a:t>
            </a:r>
          </a:p>
        </p:txBody>
      </p:sp>
      <p:sp>
        <p:nvSpPr>
          <p:cNvPr id="3" name="TextBox 2"/>
          <p:cNvSpPr txBox="1"/>
          <p:nvPr/>
        </p:nvSpPr>
        <p:spPr>
          <a:xfrm>
            <a:off x="747468" y="2772388"/>
            <a:ext cx="7677150" cy="769441"/>
          </a:xfrm>
          <a:prstGeom prst="rect">
            <a:avLst/>
          </a:prstGeom>
          <a:noFill/>
        </p:spPr>
        <p:txBody>
          <a:bodyPr wrap="square" rtlCol="0">
            <a:spAutoFit/>
          </a:bodyPr>
          <a:lstStyle/>
          <a:p>
            <a:r>
              <a:rPr lang="en-US" sz="4400" dirty="0"/>
              <a:t>Process the details to tell a story.</a:t>
            </a:r>
          </a:p>
        </p:txBody>
      </p:sp>
      <p:sp>
        <p:nvSpPr>
          <p:cNvPr id="8" name="Oval 7"/>
          <p:cNvSpPr/>
          <p:nvPr/>
        </p:nvSpPr>
        <p:spPr>
          <a:xfrm>
            <a:off x="5635596" y="2925833"/>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16" name="TextBox 15"/>
          <p:cNvSpPr txBox="1"/>
          <p:nvPr/>
        </p:nvSpPr>
        <p:spPr>
          <a:xfrm>
            <a:off x="5192991" y="3400950"/>
            <a:ext cx="3725839" cy="646331"/>
          </a:xfrm>
          <a:prstGeom prst="rect">
            <a:avLst/>
          </a:prstGeom>
          <a:noFill/>
        </p:spPr>
        <p:txBody>
          <a:bodyPr wrap="square" rtlCol="0">
            <a:spAutoFit/>
          </a:bodyPr>
          <a:lstStyle/>
          <a:p>
            <a:pPr algn="ctr"/>
            <a:r>
              <a:rPr lang="en-US" sz="3600" dirty="0"/>
              <a:t>Has Context</a:t>
            </a:r>
          </a:p>
        </p:txBody>
      </p:sp>
      <p:sp>
        <p:nvSpPr>
          <p:cNvPr id="2" name="Cloud 1"/>
          <p:cNvSpPr/>
          <p:nvPr/>
        </p:nvSpPr>
        <p:spPr>
          <a:xfrm>
            <a:off x="476740" y="2925833"/>
            <a:ext cx="3309582" cy="126924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t>Data</a:t>
            </a:r>
          </a:p>
        </p:txBody>
      </p:sp>
      <p:sp>
        <p:nvSpPr>
          <p:cNvPr id="26" name="TextBox 25"/>
          <p:cNvSpPr txBox="1"/>
          <p:nvPr/>
        </p:nvSpPr>
        <p:spPr>
          <a:xfrm>
            <a:off x="347483" y="2760511"/>
            <a:ext cx="4556647" cy="1384995"/>
          </a:xfrm>
          <a:prstGeom prst="rect">
            <a:avLst/>
          </a:prstGeom>
          <a:noFill/>
        </p:spPr>
        <p:txBody>
          <a:bodyPr wrap="square" rtlCol="0">
            <a:spAutoFit/>
          </a:bodyPr>
          <a:lstStyle/>
          <a:p>
            <a:pPr marL="457200" indent="-457200">
              <a:buFont typeface="Arial" charset="0"/>
              <a:buChar char="•"/>
            </a:pPr>
            <a:r>
              <a:rPr lang="en-US" sz="2800" dirty="0"/>
              <a:t>Computer is running slow</a:t>
            </a:r>
          </a:p>
          <a:p>
            <a:pPr marL="457200" indent="-457200">
              <a:buFont typeface="Arial" charset="0"/>
              <a:buChar char="•"/>
            </a:pPr>
            <a:r>
              <a:rPr lang="en-US" sz="2800" dirty="0"/>
              <a:t>Ransom Note on share X</a:t>
            </a:r>
          </a:p>
          <a:p>
            <a:pPr marL="457200" indent="-457200">
              <a:buFont typeface="Arial" charset="0"/>
              <a:buChar char="•"/>
            </a:pPr>
            <a:r>
              <a:rPr lang="en-US" sz="2800" dirty="0"/>
              <a:t>Sensor Alerts</a:t>
            </a:r>
          </a:p>
        </p:txBody>
      </p:sp>
      <p:sp>
        <p:nvSpPr>
          <p:cNvPr id="22" name="TextBox 21"/>
          <p:cNvSpPr txBox="1"/>
          <p:nvPr/>
        </p:nvSpPr>
        <p:spPr>
          <a:xfrm>
            <a:off x="5155648" y="2613705"/>
            <a:ext cx="3725839" cy="1384995"/>
          </a:xfrm>
          <a:prstGeom prst="rect">
            <a:avLst/>
          </a:prstGeom>
          <a:noFill/>
        </p:spPr>
        <p:txBody>
          <a:bodyPr wrap="square" rtlCol="0">
            <a:spAutoFit/>
          </a:bodyPr>
          <a:lstStyle/>
          <a:p>
            <a:pPr algn="ctr"/>
            <a:r>
              <a:rPr lang="en-US" sz="2800" dirty="0"/>
              <a:t>Attacker is searching for vulnerable </a:t>
            </a:r>
            <a:r>
              <a:rPr lang="en-US" sz="2800" dirty="0" err="1"/>
              <a:t>Wordpress</a:t>
            </a:r>
            <a:r>
              <a:rPr lang="en-US" sz="2800" dirty="0"/>
              <a:t> installations</a:t>
            </a:r>
          </a:p>
        </p:txBody>
      </p:sp>
      <p:sp>
        <p:nvSpPr>
          <p:cNvPr id="27" name="TextBox 26"/>
          <p:cNvSpPr txBox="1"/>
          <p:nvPr/>
        </p:nvSpPr>
        <p:spPr>
          <a:xfrm>
            <a:off x="5118305" y="2716757"/>
            <a:ext cx="3957473" cy="1815882"/>
          </a:xfrm>
          <a:prstGeom prst="rect">
            <a:avLst/>
          </a:prstGeom>
          <a:noFill/>
        </p:spPr>
        <p:txBody>
          <a:bodyPr wrap="square" rtlCol="0">
            <a:spAutoFit/>
          </a:bodyPr>
          <a:lstStyle/>
          <a:p>
            <a:pPr algn="ctr"/>
            <a:r>
              <a:rPr lang="en-US" sz="2800" dirty="0" err="1"/>
              <a:t>Ransomware</a:t>
            </a:r>
            <a:r>
              <a:rPr lang="en-US" sz="2800" dirty="0"/>
              <a:t> is installed on a machine where a user has access to </a:t>
            </a:r>
          </a:p>
          <a:p>
            <a:pPr algn="ctr"/>
            <a:r>
              <a:rPr lang="en-US" sz="2800" dirty="0"/>
              <a:t>share X </a:t>
            </a:r>
          </a:p>
        </p:txBody>
      </p:sp>
      <p:sp>
        <p:nvSpPr>
          <p:cNvPr id="5" name="Title 2"/>
          <p:cNvSpPr>
            <a:spLocks noGrp="1"/>
          </p:cNvSpPr>
          <p:nvPr>
            <p:ph type="title"/>
          </p:nvPr>
        </p:nvSpPr>
        <p:spPr>
          <a:xfrm>
            <a:off x="327942" y="503945"/>
            <a:ext cx="8229600" cy="694604"/>
          </a:xfrm>
        </p:spPr>
        <p:txBody>
          <a:bodyPr>
            <a:normAutofit fontScale="90000"/>
          </a:bodyPr>
          <a:lstStyle/>
          <a:p>
            <a:pPr algn="ctr"/>
            <a:r>
              <a:rPr lang="en-US" sz="4000" dirty="0"/>
              <a:t>OODA - Orient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82" y="2716757"/>
            <a:ext cx="1347166" cy="1347166"/>
          </a:xfrm>
          <a:prstGeom prst="rect">
            <a:avLst/>
          </a:prstGeom>
        </p:spPr>
      </p:pic>
      <p:grpSp>
        <p:nvGrpSpPr>
          <p:cNvPr id="12" name="Group 11"/>
          <p:cNvGrpSpPr/>
          <p:nvPr/>
        </p:nvGrpSpPr>
        <p:grpSpPr>
          <a:xfrm>
            <a:off x="1991642" y="2925833"/>
            <a:ext cx="5622877" cy="2205517"/>
            <a:chOff x="1972102" y="3684800"/>
            <a:chExt cx="5622877" cy="2205517"/>
          </a:xfrm>
        </p:grpSpPr>
        <p:sp>
          <p:nvSpPr>
            <p:cNvPr id="9" name="Curved Up Arrow 8"/>
            <p:cNvSpPr/>
            <p:nvPr/>
          </p:nvSpPr>
          <p:spPr>
            <a:xfrm>
              <a:off x="1972102" y="4319421"/>
              <a:ext cx="5622877" cy="1570896"/>
            </a:xfrm>
            <a:prstGeom prst="curvedUpArrow">
              <a:avLst>
                <a:gd name="adj1" fmla="val 26710"/>
                <a:gd name="adj2" fmla="val 69266"/>
                <a:gd name="adj3" fmla="val 371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057099" y="3684800"/>
              <a:ext cx="3125337" cy="1446550"/>
            </a:xfrm>
            <a:prstGeom prst="rect">
              <a:avLst/>
            </a:prstGeom>
            <a:noFill/>
          </p:spPr>
          <p:txBody>
            <a:bodyPr wrap="square" rtlCol="0">
              <a:spAutoFit/>
            </a:bodyPr>
            <a:lstStyle/>
            <a:p>
              <a:pPr algn="ctr"/>
              <a:r>
                <a:rPr lang="en-US" sz="4400" dirty="0"/>
                <a:t>Tactical</a:t>
              </a:r>
            </a:p>
            <a:p>
              <a:pPr algn="ctr"/>
              <a:r>
                <a:rPr lang="en-US" sz="4400" dirty="0"/>
                <a:t>Analysis</a:t>
              </a:r>
            </a:p>
          </p:txBody>
        </p:sp>
      </p:grpSp>
      <p:sp>
        <p:nvSpPr>
          <p:cNvPr id="13" name="TextBox 12"/>
          <p:cNvSpPr txBox="1"/>
          <p:nvPr/>
        </p:nvSpPr>
        <p:spPr>
          <a:xfrm>
            <a:off x="327943" y="2613705"/>
            <a:ext cx="3725839" cy="646331"/>
          </a:xfrm>
          <a:prstGeom prst="rect">
            <a:avLst/>
          </a:prstGeom>
          <a:noFill/>
        </p:spPr>
        <p:txBody>
          <a:bodyPr wrap="square" rtlCol="0">
            <a:spAutoFit/>
          </a:bodyPr>
          <a:lstStyle/>
          <a:p>
            <a:pPr algn="ctr"/>
            <a:r>
              <a:rPr lang="en-US" sz="3600" dirty="0"/>
              <a:t>Raw, Unfiltered</a:t>
            </a:r>
          </a:p>
        </p:txBody>
      </p:sp>
      <p:sp>
        <p:nvSpPr>
          <p:cNvPr id="14" name="TextBox 13"/>
          <p:cNvSpPr txBox="1"/>
          <p:nvPr/>
        </p:nvSpPr>
        <p:spPr>
          <a:xfrm>
            <a:off x="4894067" y="2607563"/>
            <a:ext cx="4323685" cy="646331"/>
          </a:xfrm>
          <a:prstGeom prst="rect">
            <a:avLst/>
          </a:prstGeom>
          <a:noFill/>
        </p:spPr>
        <p:txBody>
          <a:bodyPr wrap="square" rtlCol="0">
            <a:spAutoFit/>
          </a:bodyPr>
          <a:lstStyle/>
          <a:p>
            <a:pPr algn="ctr"/>
            <a:r>
              <a:rPr lang="en-US" sz="3600" dirty="0"/>
              <a:t>Processed, Sorted</a:t>
            </a:r>
          </a:p>
        </p:txBody>
      </p:sp>
      <p:sp>
        <p:nvSpPr>
          <p:cNvPr id="17" name="TextBox 16"/>
          <p:cNvSpPr txBox="1"/>
          <p:nvPr/>
        </p:nvSpPr>
        <p:spPr>
          <a:xfrm>
            <a:off x="327942" y="4227089"/>
            <a:ext cx="3725839" cy="646331"/>
          </a:xfrm>
          <a:prstGeom prst="rect">
            <a:avLst/>
          </a:prstGeom>
          <a:noFill/>
        </p:spPr>
        <p:txBody>
          <a:bodyPr wrap="square" rtlCol="0">
            <a:spAutoFit/>
          </a:bodyPr>
          <a:lstStyle/>
          <a:p>
            <a:pPr algn="ctr"/>
            <a:r>
              <a:rPr lang="en-US" sz="3600" dirty="0"/>
              <a:t>Not Actionable</a:t>
            </a:r>
          </a:p>
        </p:txBody>
      </p:sp>
      <p:sp>
        <p:nvSpPr>
          <p:cNvPr id="18" name="TextBox 17"/>
          <p:cNvSpPr txBox="1"/>
          <p:nvPr/>
        </p:nvSpPr>
        <p:spPr>
          <a:xfrm>
            <a:off x="5228435" y="4225327"/>
            <a:ext cx="3725839" cy="646331"/>
          </a:xfrm>
          <a:prstGeom prst="rect">
            <a:avLst/>
          </a:prstGeom>
          <a:noFill/>
        </p:spPr>
        <p:txBody>
          <a:bodyPr wrap="square" rtlCol="0">
            <a:spAutoFit/>
          </a:bodyPr>
          <a:lstStyle/>
          <a:p>
            <a:pPr algn="ctr"/>
            <a:r>
              <a:rPr lang="en-US" sz="3600" dirty="0"/>
              <a:t>Actionable</a:t>
            </a:r>
          </a:p>
        </p:txBody>
      </p:sp>
    </p:spTree>
    <p:extLst>
      <p:ext uri="{BB962C8B-B14F-4D97-AF65-F5344CB8AC3E}">
        <p14:creationId xmlns:p14="http://schemas.microsoft.com/office/powerpoint/2010/main" val="25090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42" presetClass="path" presetSubtype="0" accel="50000" decel="50000" fill="hold" grpId="1" nodeType="withEffect">
                                  <p:stCondLst>
                                    <p:cond delay="0"/>
                                  </p:stCondLst>
                                  <p:childTnLst>
                                    <p:animMotion origin="layout" path="M -2.77778E-6 -1.11111E-6 L 0.00052 -0.22917 " pathEditMode="relative" rAng="0" ptsTypes="AA">
                                      <p:cBhvr>
                                        <p:cTn id="23" dur="2000" fill="hold"/>
                                        <p:tgtEl>
                                          <p:spTgt spid="2"/>
                                        </p:tgtEl>
                                        <p:attrNameLst>
                                          <p:attrName>ppt_x</p:attrName>
                                          <p:attrName>ppt_y</p:attrName>
                                        </p:attrNameLst>
                                      </p:cBhvr>
                                      <p:rCtr x="17" y="-11458"/>
                                    </p:animMotion>
                                  </p:childTnLst>
                                </p:cTn>
                              </p:par>
                              <p:par>
                                <p:cTn id="24" presetID="42" presetClass="path" presetSubtype="0" accel="50000" decel="50000" fill="hold" grpId="1" nodeType="withEffect">
                                  <p:stCondLst>
                                    <p:cond delay="0"/>
                                  </p:stCondLst>
                                  <p:childTnLst>
                                    <p:animMotion origin="layout" path="M 3.33333E-6 3.33333E-6 L -0.00209 -0.22061 " pathEditMode="relative" rAng="0" ptsTypes="AA">
                                      <p:cBhvr>
                                        <p:cTn id="25" dur="2000" fill="hold"/>
                                        <p:tgtEl>
                                          <p:spTgt spid="8"/>
                                        </p:tgtEl>
                                        <p:attrNameLst>
                                          <p:attrName>ppt_x</p:attrName>
                                          <p:attrName>ppt_y</p:attrName>
                                        </p:attrNameLst>
                                      </p:cBhvr>
                                      <p:rCtr x="-104" y="-11042"/>
                                    </p:animMotion>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nodeType="withEffect">
                                  <p:stCondLst>
                                    <p:cond delay="5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ntr" presetSubtype="0"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ntr" presetSubtype="0" fill="hold" grpId="0" nodeType="withEffect">
                                  <p:stCondLst>
                                    <p:cond delay="100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ntr" presetSubtype="0" fill="hold" grpId="0" nodeType="withEffect">
                                  <p:stCondLst>
                                    <p:cond delay="100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15" grpId="0"/>
      <p:bldP spid="15" grpId="1"/>
      <p:bldP spid="20" grpId="0"/>
      <p:bldP spid="20" grpId="1"/>
      <p:bldP spid="3" grpId="0"/>
      <p:bldP spid="8" grpId="0" animBg="1"/>
      <p:bldP spid="8" grpId="1" animBg="1"/>
      <p:bldP spid="16" grpId="0"/>
      <p:bldP spid="16" grpId="1"/>
      <p:bldP spid="2" grpId="0" animBg="1"/>
      <p:bldP spid="2" grpId="1" animBg="1"/>
      <p:bldP spid="26" grpId="0"/>
      <p:bldP spid="22" grpId="0"/>
      <p:bldP spid="22" grpId="1"/>
      <p:bldP spid="27" grpId="0"/>
      <p:bldP spid="13" grpId="0"/>
      <p:bldP spid="13" grpId="1"/>
      <p:bldP spid="14" grpId="0"/>
      <p:bldP spid="14" grpId="1"/>
      <p:bldP spid="17" grpId="0"/>
      <p:bldP spid="17" grpId="1"/>
      <p:bldP spid="18" grpId="0"/>
      <p:bldP spid="1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195" y="3065077"/>
            <a:ext cx="5629701" cy="2800767"/>
          </a:xfrm>
          <a:prstGeom prst="rect">
            <a:avLst/>
          </a:prstGeom>
          <a:noFill/>
        </p:spPr>
        <p:txBody>
          <a:bodyPr wrap="square" rtlCol="0">
            <a:spAutoFit/>
          </a:bodyPr>
          <a:lstStyle/>
          <a:p>
            <a:r>
              <a:rPr lang="en-US" sz="4400" dirty="0"/>
              <a:t>Plans offer:</a:t>
            </a:r>
          </a:p>
          <a:p>
            <a:pPr marL="571500" indent="-571500">
              <a:buFont typeface="Arial" charset="0"/>
              <a:buChar char="•"/>
            </a:pPr>
            <a:r>
              <a:rPr lang="en-US" sz="4400" dirty="0"/>
              <a:t>Set course of actions</a:t>
            </a:r>
          </a:p>
          <a:p>
            <a:pPr marL="571500" indent="-571500">
              <a:buFont typeface="Arial" charset="0"/>
              <a:buChar char="•"/>
            </a:pPr>
            <a:r>
              <a:rPr lang="en-US" sz="4400" dirty="0"/>
              <a:t>Expected objectives</a:t>
            </a:r>
          </a:p>
          <a:p>
            <a:pPr marL="571500" indent="-571500">
              <a:buFont typeface="Arial" charset="0"/>
              <a:buChar char="•"/>
            </a:pPr>
            <a:r>
              <a:rPr lang="en-US" sz="4400" dirty="0"/>
              <a:t>Recourse to take</a:t>
            </a:r>
          </a:p>
        </p:txBody>
      </p:sp>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Decide</a:t>
            </a:r>
          </a:p>
        </p:txBody>
      </p:sp>
      <p:sp>
        <p:nvSpPr>
          <p:cNvPr id="7" name="Oval 6"/>
          <p:cNvSpPr/>
          <p:nvPr/>
        </p:nvSpPr>
        <p:spPr>
          <a:xfrm>
            <a:off x="457200" y="1871849"/>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2" name="Rounded Rectangle 1"/>
          <p:cNvSpPr/>
          <p:nvPr/>
        </p:nvSpPr>
        <p:spPr>
          <a:xfrm>
            <a:off x="6553200" y="4989920"/>
            <a:ext cx="2133600" cy="9614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t>PLAN</a:t>
            </a:r>
            <a:endParaRPr lang="en-US" dirty="0"/>
          </a:p>
        </p:txBody>
      </p:sp>
      <p:sp>
        <p:nvSpPr>
          <p:cNvPr id="3" name="Bent Arrow 2"/>
          <p:cNvSpPr/>
          <p:nvPr/>
        </p:nvSpPr>
        <p:spPr>
          <a:xfrm rot="5400000">
            <a:off x="4862009" y="1463722"/>
            <a:ext cx="2593079" cy="4087509"/>
          </a:xfrm>
          <a:prstGeom prst="bentArrow">
            <a:avLst>
              <a:gd name="adj1" fmla="val 15385"/>
              <a:gd name="adj2" fmla="val 20565"/>
              <a:gd name="adj3" fmla="val 19872"/>
              <a:gd name="adj4" fmla="val 437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87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txBox="1">
            <a:spLocks/>
          </p:cNvSpPr>
          <p:nvPr/>
        </p:nvSpPr>
        <p:spPr bwMode="auto">
          <a:xfrm>
            <a:off x="914400" y="1553735"/>
            <a:ext cx="8229600" cy="4937760"/>
          </a:xfrm>
          <a:prstGeom prst="rect">
            <a:avLst/>
          </a:prstGeom>
          <a:solidFill>
            <a:schemeClr val="bg1">
              <a:alpha val="8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Identify the major components an IRP.</a:t>
            </a:r>
          </a:p>
          <a:p>
            <a:r>
              <a:rPr lang="en-US" dirty="0"/>
              <a:t>Understand the  incident handling lifecycle.</a:t>
            </a:r>
          </a:p>
          <a:p>
            <a:r>
              <a:rPr lang="en-US" dirty="0"/>
              <a:t>Basic Policy versus an IRP (the plan).</a:t>
            </a:r>
          </a:p>
          <a:p>
            <a:r>
              <a:rPr lang="en-US" dirty="0"/>
              <a:t>Why report Events?</a:t>
            </a:r>
          </a:p>
          <a:p>
            <a:r>
              <a:rPr lang="en-US" dirty="0"/>
              <a:t>Introduce OODA!</a:t>
            </a:r>
          </a:p>
          <a:p>
            <a:r>
              <a:rPr lang="en-US" dirty="0"/>
              <a:t>Use OODA to improve controls and plan.</a:t>
            </a:r>
          </a:p>
          <a:p>
            <a:r>
              <a:rPr lang="en-US" dirty="0"/>
              <a:t>Ties to DRP/BCP.</a:t>
            </a:r>
          </a:p>
        </p:txBody>
      </p:sp>
    </p:spTree>
    <p:extLst>
      <p:ext uri="{BB962C8B-B14F-4D97-AF65-F5344CB8AC3E}">
        <p14:creationId xmlns:p14="http://schemas.microsoft.com/office/powerpoint/2010/main" val="3777674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Act</a:t>
            </a:r>
          </a:p>
        </p:txBody>
      </p:sp>
      <p:sp>
        <p:nvSpPr>
          <p:cNvPr id="4" name="Cloud 3"/>
          <p:cNvSpPr/>
          <p:nvPr/>
        </p:nvSpPr>
        <p:spPr>
          <a:xfrm>
            <a:off x="675831" y="1871849"/>
            <a:ext cx="2750634" cy="69958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Data</a:t>
            </a:r>
            <a:endParaRPr lang="en-US" sz="4000" dirty="0"/>
          </a:p>
        </p:txBody>
      </p:sp>
      <p:sp>
        <p:nvSpPr>
          <p:cNvPr id="6" name="Oval 5"/>
          <p:cNvSpPr/>
          <p:nvPr/>
        </p:nvSpPr>
        <p:spPr>
          <a:xfrm>
            <a:off x="554096" y="3225134"/>
            <a:ext cx="2994102" cy="6484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7" name="Rounded Rectangle 6"/>
          <p:cNvSpPr/>
          <p:nvPr/>
        </p:nvSpPr>
        <p:spPr>
          <a:xfrm>
            <a:off x="718812" y="4527234"/>
            <a:ext cx="2664672" cy="479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Plan</a:t>
            </a:r>
            <a:endParaRPr lang="en-US" sz="1200" dirty="0"/>
          </a:p>
        </p:txBody>
      </p:sp>
      <p:sp>
        <p:nvSpPr>
          <p:cNvPr id="2" name="Rectangle 1"/>
          <p:cNvSpPr/>
          <p:nvPr/>
        </p:nvSpPr>
        <p:spPr>
          <a:xfrm>
            <a:off x="3426465" y="4354355"/>
            <a:ext cx="2386361" cy="6346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Action</a:t>
            </a:r>
          </a:p>
        </p:txBody>
      </p:sp>
      <p:sp>
        <p:nvSpPr>
          <p:cNvPr id="3" name="Down Arrow 2"/>
          <p:cNvSpPr/>
          <p:nvPr/>
        </p:nvSpPr>
        <p:spPr>
          <a:xfrm>
            <a:off x="1920709" y="27347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920709" y="40368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920709" y="5169924"/>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rot="10800000">
            <a:off x="3645096" y="1776761"/>
            <a:ext cx="1862254" cy="43960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031456" y="3594495"/>
            <a:ext cx="2379603" cy="769441"/>
          </a:xfrm>
          <a:prstGeom prst="rect">
            <a:avLst/>
          </a:prstGeom>
          <a:noFill/>
        </p:spPr>
        <p:txBody>
          <a:bodyPr wrap="square" rtlCol="0">
            <a:spAutoFit/>
          </a:bodyPr>
          <a:lstStyle/>
          <a:p>
            <a:r>
              <a:rPr lang="en-US" sz="4400" dirty="0"/>
              <a:t>Response</a:t>
            </a:r>
          </a:p>
        </p:txBody>
      </p:sp>
      <p:sp>
        <p:nvSpPr>
          <p:cNvPr id="19" name="Curved Right Arrow 18"/>
          <p:cNvSpPr/>
          <p:nvPr/>
        </p:nvSpPr>
        <p:spPr>
          <a:xfrm rot="10800000">
            <a:off x="3637155" y="1776761"/>
            <a:ext cx="1862254" cy="322986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10800000">
            <a:off x="3645095" y="1776761"/>
            <a:ext cx="1862254" cy="210833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1738233" y="2590967"/>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1738232" y="3885098"/>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145505" y="2147945"/>
            <a:ext cx="3771900" cy="1446550"/>
          </a:xfrm>
          <a:prstGeom prst="rect">
            <a:avLst/>
          </a:prstGeom>
          <a:noFill/>
        </p:spPr>
        <p:txBody>
          <a:bodyPr wrap="square" rtlCol="0">
            <a:spAutoFit/>
          </a:bodyPr>
          <a:lstStyle/>
          <a:p>
            <a:pPr algn="ctr"/>
            <a:r>
              <a:rPr lang="en-US" sz="4400" dirty="0"/>
              <a:t>Acting without </a:t>
            </a:r>
          </a:p>
          <a:p>
            <a:pPr algn="ctr"/>
            <a:r>
              <a:rPr lang="en-US" sz="4400" dirty="0"/>
              <a:t>context</a:t>
            </a:r>
          </a:p>
        </p:txBody>
      </p:sp>
      <p:sp>
        <p:nvSpPr>
          <p:cNvPr id="22" name="TextBox 21"/>
          <p:cNvSpPr txBox="1"/>
          <p:nvPr/>
        </p:nvSpPr>
        <p:spPr>
          <a:xfrm>
            <a:off x="4188929" y="3390670"/>
            <a:ext cx="3771900" cy="1446550"/>
          </a:xfrm>
          <a:prstGeom prst="rect">
            <a:avLst/>
          </a:prstGeom>
          <a:noFill/>
        </p:spPr>
        <p:txBody>
          <a:bodyPr wrap="square" rtlCol="0">
            <a:spAutoFit/>
          </a:bodyPr>
          <a:lstStyle/>
          <a:p>
            <a:pPr algn="ctr"/>
            <a:r>
              <a:rPr lang="en-US" sz="4400" dirty="0"/>
              <a:t>Acting without </a:t>
            </a:r>
          </a:p>
          <a:p>
            <a:pPr algn="ctr"/>
            <a:r>
              <a:rPr lang="en-US" sz="4400" dirty="0"/>
              <a:t>preparation</a:t>
            </a:r>
          </a:p>
        </p:txBody>
      </p:sp>
      <p:sp>
        <p:nvSpPr>
          <p:cNvPr id="23" name="TextBox 22"/>
          <p:cNvSpPr txBox="1"/>
          <p:nvPr/>
        </p:nvSpPr>
        <p:spPr>
          <a:xfrm>
            <a:off x="1635512" y="2335756"/>
            <a:ext cx="6155473" cy="1446550"/>
          </a:xfrm>
          <a:prstGeom prst="rect">
            <a:avLst/>
          </a:prstGeom>
          <a:noFill/>
        </p:spPr>
        <p:txBody>
          <a:bodyPr wrap="square" rtlCol="0">
            <a:spAutoFit/>
          </a:bodyPr>
          <a:lstStyle/>
          <a:p>
            <a:pPr algn="ctr"/>
            <a:r>
              <a:rPr lang="en-US" sz="4400" dirty="0"/>
              <a:t>Actions should always follow a plan.</a:t>
            </a:r>
          </a:p>
        </p:txBody>
      </p:sp>
    </p:spTree>
    <p:extLst>
      <p:ext uri="{BB962C8B-B14F-4D97-AF65-F5344CB8AC3E}">
        <p14:creationId xmlns:p14="http://schemas.microsoft.com/office/powerpoint/2010/main" val="8323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0" presetClass="path" presetSubtype="0" accel="50000" decel="50000" fill="hold" grpId="0" nodeType="withEffect">
                                  <p:stCondLst>
                                    <p:cond delay="500"/>
                                  </p:stCondLst>
                                  <p:childTnLst>
                                    <p:animMotion origin="layout" path="M 1.66667E-6 1.11022E-16 L -0.2849 -0.16458 " pathEditMode="relative" rAng="0" ptsTypes="AA">
                                      <p:cBhvr>
                                        <p:cTn id="15" dur="2000" fill="hold"/>
                                        <p:tgtEl>
                                          <p:spTgt spid="2"/>
                                        </p:tgtEl>
                                        <p:attrNameLst>
                                          <p:attrName>ppt_x</p:attrName>
                                          <p:attrName>ppt_y</p:attrName>
                                        </p:attrNameLst>
                                      </p:cBhvr>
                                      <p:rCtr x="-14253" y="-8241"/>
                                    </p:animMotion>
                                  </p:childTnLst>
                                </p:cTn>
                              </p:par>
                              <p:par>
                                <p:cTn id="16" presetID="10" presetClass="entr" presetSubtype="0" fill="hold" grpId="0" nodeType="with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3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0" presetClass="path" presetSubtype="0" accel="50000" decel="50000" fill="hold" grpId="1" nodeType="withEffect">
                                  <p:stCondLst>
                                    <p:cond delay="0"/>
                                  </p:stCondLst>
                                  <p:childTnLst>
                                    <p:animMotion origin="layout" path="M -0.2849 -0.16458 L -0.28333 0.0132 " pathEditMode="relative" rAng="0" ptsTypes="AA">
                                      <p:cBhvr>
                                        <p:cTn id="31" dur="2000" fill="hold"/>
                                        <p:tgtEl>
                                          <p:spTgt spid="2"/>
                                        </p:tgtEl>
                                        <p:attrNameLst>
                                          <p:attrName>ppt_x</p:attrName>
                                          <p:attrName>ppt_y</p:attrName>
                                        </p:attrNameLst>
                                      </p:cBhvr>
                                      <p:rCtr x="35" y="9606"/>
                                    </p:animMotion>
                                  </p:childTnLst>
                                </p:cTn>
                              </p:par>
                              <p:par>
                                <p:cTn id="32" presetID="10" presetClass="entr" presetSubtype="0"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2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0" presetClass="path" presetSubtype="0" accel="50000" decel="50000" fill="hold" grpId="2" nodeType="withEffect">
                                  <p:stCondLst>
                                    <p:cond delay="0"/>
                                  </p:stCondLst>
                                  <p:childTnLst>
                                    <p:animMotion origin="layout" path="M -0.28333 0.01319 L -0.28333 0.19792 " pathEditMode="relative" rAng="0" ptsTypes="AA">
                                      <p:cBhvr>
                                        <p:cTn id="53" dur="2000" fill="hold"/>
                                        <p:tgtEl>
                                          <p:spTgt spid="2"/>
                                        </p:tgtEl>
                                        <p:attrNameLst>
                                          <p:attrName>ppt_x</p:attrName>
                                          <p:attrName>ppt_y</p:attrName>
                                        </p:attrNameLst>
                                      </p:cBhvr>
                                      <p:rCtr x="0" y="9236"/>
                                    </p:animMotion>
                                  </p:childTnLst>
                                </p:cTn>
                              </p:par>
                              <p:par>
                                <p:cTn id="54" presetID="10" presetClass="entr" presetSubtype="0" fill="hold" grpId="0" nodeType="withEffect">
                                  <p:stCondLst>
                                    <p:cond delay="1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ntr" presetSubtype="0" fill="hold" grpId="0"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2" grpId="1" animBg="1"/>
      <p:bldP spid="2" grpId="2" animBg="1"/>
      <p:bldP spid="3" grpId="0" animBg="1"/>
      <p:bldP spid="12" grpId="0" animBg="1"/>
      <p:bldP spid="13" grpId="0" animBg="1"/>
      <p:bldP spid="10" grpId="0" animBg="1"/>
      <p:bldP spid="11" grpId="0"/>
      <p:bldP spid="11" grpId="1"/>
      <p:bldP spid="19" grpId="0" animBg="1"/>
      <p:bldP spid="20" grpId="0" animBg="1"/>
      <p:bldP spid="9" grpId="0" animBg="1"/>
      <p:bldP spid="9" grpId="1" animBg="1"/>
      <p:bldP spid="16" grpId="0" animBg="1"/>
      <p:bldP spid="16" grpId="1" animBg="1"/>
      <p:bldP spid="15" grpId="0"/>
      <p:bldP spid="15" grpId="1"/>
      <p:bldP spid="22" grpId="0"/>
      <p:bldP spid="22" grpId="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19" y="284661"/>
            <a:ext cx="8229600" cy="1143000"/>
          </a:xfrm>
          <a:solidFill>
            <a:schemeClr val="bg1"/>
          </a:solidFill>
        </p:spPr>
        <p:txBody>
          <a:bodyPr>
            <a:normAutofit fontScale="90000"/>
          </a:bodyPr>
          <a:lstStyle/>
          <a:p>
            <a:r>
              <a:rPr lang="en-US" sz="4400" dirty="0"/>
              <a:t>RECAP:  Using OODA to Defend…….</a:t>
            </a:r>
          </a:p>
        </p:txBody>
      </p:sp>
      <p:pic>
        <p:nvPicPr>
          <p:cNvPr id="5" name="Picture 4"/>
          <p:cNvPicPr>
            <a:picLocks noChangeAspect="1"/>
          </p:cNvPicPr>
          <p:nvPr/>
        </p:nvPicPr>
        <p:blipFill>
          <a:blip r:embed="rId2"/>
          <a:stretch>
            <a:fillRect/>
          </a:stretch>
        </p:blipFill>
        <p:spPr>
          <a:xfrm>
            <a:off x="-81481" y="1335995"/>
            <a:ext cx="9144000" cy="5716149"/>
          </a:xfrm>
          <a:prstGeom prst="rect">
            <a:avLst/>
          </a:prstGeom>
        </p:spPr>
      </p:pic>
    </p:spTree>
    <p:extLst>
      <p:ext uri="{BB962C8B-B14F-4D97-AF65-F5344CB8AC3E}">
        <p14:creationId xmlns:p14="http://schemas.microsoft.com/office/powerpoint/2010/main" val="1370998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2753" y="0"/>
            <a:ext cx="8749553" cy="6858000"/>
          </a:xfrm>
          <a:prstGeom prst="rect">
            <a:avLst/>
          </a:prstGeom>
        </p:spPr>
      </p:pic>
    </p:spTree>
    <p:extLst>
      <p:ext uri="{BB962C8B-B14F-4D97-AF65-F5344CB8AC3E}">
        <p14:creationId xmlns:p14="http://schemas.microsoft.com/office/powerpoint/2010/main" val="473713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03"/>
            <a:ext cx="8229600" cy="1143000"/>
          </a:xfrm>
        </p:spPr>
        <p:txBody>
          <a:bodyPr>
            <a:normAutofit/>
          </a:bodyPr>
          <a:lstStyle/>
          <a:p>
            <a:pPr algn="ctr"/>
            <a:r>
              <a:rPr lang="en-US" sz="4400" dirty="0"/>
              <a:t>Takeaways</a:t>
            </a:r>
          </a:p>
        </p:txBody>
      </p:sp>
      <p:sp>
        <p:nvSpPr>
          <p:cNvPr id="3" name="Content Placeholder 2"/>
          <p:cNvSpPr>
            <a:spLocks noGrp="1"/>
          </p:cNvSpPr>
          <p:nvPr>
            <p:ph sz="half" idx="1"/>
          </p:nvPr>
        </p:nvSpPr>
        <p:spPr>
          <a:xfrm>
            <a:off x="457200" y="1254353"/>
            <a:ext cx="8229600" cy="5165108"/>
          </a:xfrm>
          <a:solidFill>
            <a:schemeClr val="bg1"/>
          </a:solidFill>
        </p:spPr>
        <p:txBody>
          <a:bodyPr/>
          <a:lstStyle/>
          <a:p>
            <a:r>
              <a:rPr lang="en-US" dirty="0"/>
              <a:t>Many templates and guides can explain what elements need to be part of an IRPP. </a:t>
            </a:r>
          </a:p>
          <a:p>
            <a:r>
              <a:rPr lang="en-US" dirty="0"/>
              <a:t>Minimize initial involvement – Need to Know!</a:t>
            </a:r>
          </a:p>
          <a:p>
            <a:r>
              <a:rPr lang="en-US" dirty="0"/>
              <a:t>IR plans need to be built proactively and in a simple, flexible, and measurable way.</a:t>
            </a:r>
          </a:p>
          <a:p>
            <a:r>
              <a:rPr lang="en-US" dirty="0"/>
              <a:t>Communications:  Insurance – Forensics and Law</a:t>
            </a:r>
          </a:p>
          <a:p>
            <a:r>
              <a:rPr lang="en-US" dirty="0"/>
              <a:t>Don’t overthink it. </a:t>
            </a:r>
          </a:p>
          <a:p>
            <a:r>
              <a:rPr lang="en-US" dirty="0"/>
              <a:t>Understand how you will measure your plan’s effectiveness. </a:t>
            </a:r>
          </a:p>
          <a:p>
            <a:r>
              <a:rPr lang="en-US" dirty="0"/>
              <a:t>Use : Observe – Orient – Decide – Act to facilitate improvements.</a:t>
            </a:r>
          </a:p>
        </p:txBody>
      </p:sp>
    </p:spTree>
    <p:extLst>
      <p:ext uri="{BB962C8B-B14F-4D97-AF65-F5344CB8AC3E}">
        <p14:creationId xmlns:p14="http://schemas.microsoft.com/office/powerpoint/2010/main" val="1049601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906" y="1422120"/>
            <a:ext cx="7449671" cy="4525963"/>
          </a:xfrm>
        </p:spPr>
        <p:txBody>
          <a:bodyPr/>
          <a:lstStyle/>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Identify the major components of dealing with an incident </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Understand the  incident handling lifecycle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Prepare a basic policy outlining a methodology for the handling of an incident</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Report on Events to improve preparation for the future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What elements of disaster recovery and business continuity planning cross over from Incident Response</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76696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6" y="78229"/>
            <a:ext cx="9253029" cy="511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8194" y="2801474"/>
            <a:ext cx="4972050" cy="3514725"/>
          </a:xfrm>
          <a:prstGeom prst="rect">
            <a:avLst/>
          </a:prstGeom>
        </p:spPr>
      </p:pic>
      <p:sp>
        <p:nvSpPr>
          <p:cNvPr id="5" name="Rectangle 4"/>
          <p:cNvSpPr/>
          <p:nvPr/>
        </p:nvSpPr>
        <p:spPr>
          <a:xfrm>
            <a:off x="659214" y="6442501"/>
            <a:ext cx="8210939" cy="461665"/>
          </a:xfrm>
          <a:prstGeom prst="rect">
            <a:avLst/>
          </a:prstGeom>
          <a:solidFill>
            <a:schemeClr val="bg1"/>
          </a:solidFill>
        </p:spPr>
        <p:txBody>
          <a:bodyPr wrap="square">
            <a:spAutoFit/>
          </a:bodyPr>
          <a:lstStyle/>
          <a:p>
            <a:r>
              <a:rPr lang="en-US" sz="2400" dirty="0"/>
              <a:t>https://det.wi.gov/security/Pages/Cyber-Response-Teams.aspx</a:t>
            </a:r>
          </a:p>
        </p:txBody>
      </p:sp>
    </p:spTree>
    <p:extLst>
      <p:ext uri="{BB962C8B-B14F-4D97-AF65-F5344CB8AC3E}">
        <p14:creationId xmlns:p14="http://schemas.microsoft.com/office/powerpoint/2010/main" val="1478009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solidFill>
                  <a:prstClr val="black"/>
                </a:solidFill>
              </a:rPr>
              <a:t>2017 Wisconsin Incident Response Playbook, every state listed: </a:t>
            </a:r>
            <a:r>
              <a:rPr lang="en-US" sz="2000" dirty="0">
                <a:solidFill>
                  <a:prstClr val="black"/>
                </a:solidFill>
                <a:hlinkClick r:id="rId2"/>
              </a:rPr>
              <a:t>https://www.aba.com/Tools/Function/Cyber/Pages/IncidentResponseGuide.aspx#</a:t>
            </a:r>
            <a:r>
              <a:rPr lang="en-US" sz="2000" dirty="0">
                <a:solidFill>
                  <a:prstClr val="black"/>
                </a:solidFill>
              </a:rPr>
              <a:t> </a:t>
            </a:r>
          </a:p>
          <a:p>
            <a:r>
              <a:rPr lang="en-US" sz="2000" dirty="0"/>
              <a:t>Joint Chief of Staff Cyber Incident Handling Lifecycle: </a:t>
            </a:r>
            <a:r>
              <a:rPr lang="en-US" sz="2000" dirty="0">
                <a:hlinkClick r:id="rId3"/>
              </a:rPr>
              <a:t>http://www.jcs.mil/Portals/36/Documents/Library/Manuals/m651001.pdf?ver=2016-02-05-175710-897</a:t>
            </a:r>
            <a:r>
              <a:rPr lang="en-US" sz="2000" dirty="0"/>
              <a:t> </a:t>
            </a:r>
          </a:p>
          <a:p>
            <a:r>
              <a:rPr lang="en-US" sz="2000" dirty="0"/>
              <a:t>Using Incident Response to Drive Improvement: </a:t>
            </a:r>
            <a:r>
              <a:rPr lang="en-US" sz="2000" dirty="0">
                <a:hlinkClick r:id="rId4"/>
              </a:rPr>
              <a:t>https://www.utdallas.edu/</a:t>
            </a:r>
            <a:r>
              <a:rPr lang="en-US" sz="2000" dirty="0" err="1">
                <a:hlinkClick r:id="rId4"/>
              </a:rPr>
              <a:t>infosecurity</a:t>
            </a:r>
            <a:r>
              <a:rPr lang="en-US" sz="2000" dirty="0">
                <a:hlinkClick r:id="rId4"/>
              </a:rPr>
              <a:t>/.../IncidentResponsePresentation-Austin-Final.ppt</a:t>
            </a:r>
            <a:r>
              <a:rPr lang="en-US" sz="2000" dirty="0"/>
              <a:t> </a:t>
            </a:r>
          </a:p>
          <a:p>
            <a:pPr lvl="0"/>
            <a:r>
              <a:rPr lang="en-US" sz="2000" dirty="0">
                <a:solidFill>
                  <a:prstClr val="black"/>
                </a:solidFill>
              </a:rPr>
              <a:t>NIST Security Incident Handling Guide - </a:t>
            </a:r>
            <a:r>
              <a:rPr lang="en-US" sz="2000" dirty="0">
                <a:solidFill>
                  <a:prstClr val="black"/>
                </a:solidFill>
                <a:hlinkClick r:id="rId5"/>
              </a:rPr>
              <a:t>https://nvlpubs.nist.gov/nistpubs/specialpublications/nist.sp.800-61r2.pdf</a:t>
            </a:r>
            <a:r>
              <a:rPr lang="en-US" sz="2000" dirty="0">
                <a:solidFill>
                  <a:prstClr val="black"/>
                </a:solidFill>
              </a:rPr>
              <a:t>   </a:t>
            </a:r>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047009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t>FDIC, Supervisory Insights, Incident Response Program, </a:t>
            </a:r>
            <a:r>
              <a:rPr lang="en-US" sz="2000" dirty="0">
                <a:hlinkClick r:id="rId2"/>
              </a:rPr>
              <a:t>https://www.fdic.gov/regulations/examinations/supervisory/insights/siwin06/article01_incident.html</a:t>
            </a:r>
            <a:r>
              <a:rPr lang="en-US" sz="2000" dirty="0"/>
              <a:t> </a:t>
            </a:r>
          </a:p>
          <a:p>
            <a:r>
              <a:rPr lang="en-US" sz="2000" dirty="0"/>
              <a:t>U.S. Department of Commerce, National Institute of Standards and Technology, (NIST) – Special Publication 800-61, Revision 2, Computer Security Incident Handling Guide, </a:t>
            </a:r>
            <a:r>
              <a:rPr lang="en-US" sz="2000" dirty="0">
                <a:hlinkClick r:id="rId3"/>
              </a:rPr>
              <a:t>http://nvlpubs.nist.gov/nistpubs/SpecialPublications/NIST.SP.800-61r2.pdf</a:t>
            </a:r>
            <a:endParaRPr lang="en-US" sz="2000" dirty="0"/>
          </a:p>
          <a:p>
            <a:r>
              <a:rPr lang="en-US" sz="2000" dirty="0"/>
              <a:t>CSRC: The Cyber OODA Loop: How Your Attacker Should Help You Design Your Defense - </a:t>
            </a:r>
            <a:r>
              <a:rPr lang="en-US" sz="2000" dirty="0">
                <a:hlinkClick r:id="rId4"/>
              </a:rPr>
              <a:t>https://csrc.nist.gov/Presentations/2015/The-Cyber-OODA-Loop-How-Your-Attacker-Should-Help</a:t>
            </a:r>
            <a:r>
              <a:rPr lang="en-US" sz="2000" dirty="0"/>
              <a:t> </a:t>
            </a:r>
          </a:p>
          <a:p>
            <a:r>
              <a:rPr lang="en-US" sz="2000" dirty="0"/>
              <a:t>SANS Critical Log Review Checklist - </a:t>
            </a:r>
            <a:r>
              <a:rPr lang="en-US" sz="2000" dirty="0">
                <a:hlinkClick r:id="rId5"/>
              </a:rPr>
              <a:t>https://www.sans.org/brochure/course/log-management-in-depth/6</a:t>
            </a:r>
            <a:r>
              <a:rPr lang="en-US" sz="2000" dirty="0"/>
              <a:t> </a:t>
            </a:r>
          </a:p>
          <a:p>
            <a:r>
              <a:rPr lang="en-US" sz="2000" dirty="0"/>
              <a:t>Credits to: Tony Sager - The Center for Internet Security (CIS)</a:t>
            </a:r>
          </a:p>
          <a:p>
            <a:endParaRPr lang="en-US" sz="2000" dirty="0"/>
          </a:p>
          <a:p>
            <a:endParaRPr lang="en-US" sz="2000" dirty="0"/>
          </a:p>
        </p:txBody>
      </p:sp>
    </p:spTree>
    <p:extLst>
      <p:ext uri="{BB962C8B-B14F-4D97-AF65-F5344CB8AC3E}">
        <p14:creationId xmlns:p14="http://schemas.microsoft.com/office/powerpoint/2010/main" val="285182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b="1" u="sng" dirty="0"/>
              <a:t> Incident Response Update: What we're seeing so far in 2019 (and how to avoid it) (</a:t>
            </a:r>
            <a:r>
              <a:rPr lang="en-US" b="1" u="sng" dirty="0" err="1"/>
              <a:t>Gillware</a:t>
            </a:r>
            <a:r>
              <a:rPr lang="en-US" b="1" u="sng" dirty="0"/>
              <a:t>)</a:t>
            </a:r>
          </a:p>
          <a:p>
            <a:pPr lvl="1"/>
            <a:r>
              <a:rPr lang="en-US" dirty="0"/>
              <a:t>The threat landscape for businesses shifts as cyber criminals find new methods and strategies for their attacks. Understanding the latest threats and how incident response works brings clarity when prioritizing your proactive security measures. </a:t>
            </a:r>
          </a:p>
          <a:p>
            <a:pPr marL="457200" lvl="1" indent="0">
              <a:buNone/>
            </a:pPr>
            <a:r>
              <a:rPr lang="en-US" dirty="0">
                <a:hlinkClick r:id="rId2"/>
              </a:rPr>
              <a:t>https://zoom.us/webinar/register/6915517384950/WN_bG21kGtLQX2UXcofc6IYxA</a:t>
            </a:r>
            <a:r>
              <a:rPr lang="en-US" dirty="0"/>
              <a:t> </a:t>
            </a:r>
          </a:p>
        </p:txBody>
      </p:sp>
    </p:spTree>
    <p:extLst>
      <p:ext uri="{BB962C8B-B14F-4D97-AF65-F5344CB8AC3E}">
        <p14:creationId xmlns:p14="http://schemas.microsoft.com/office/powerpoint/2010/main" val="305883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Vulnerability an Incident?</a:t>
            </a:r>
          </a:p>
        </p:txBody>
      </p:sp>
      <p:sp>
        <p:nvSpPr>
          <p:cNvPr id="5" name="TextBox 4"/>
          <p:cNvSpPr txBox="1"/>
          <p:nvPr/>
        </p:nvSpPr>
        <p:spPr>
          <a:xfrm>
            <a:off x="1983676" y="6505536"/>
            <a:ext cx="4886325" cy="369332"/>
          </a:xfrm>
          <a:prstGeom prst="rect">
            <a:avLst/>
          </a:prstGeom>
          <a:solidFill>
            <a:schemeClr val="bg1"/>
          </a:solidFill>
        </p:spPr>
        <p:txBody>
          <a:bodyPr wrap="square" rtlCol="0">
            <a:spAutoFit/>
          </a:bodyPr>
          <a:lstStyle/>
          <a:p>
            <a:pPr algn="ctr"/>
            <a:r>
              <a:rPr lang="en-US" dirty="0">
                <a:hlinkClick r:id="rId2"/>
              </a:rPr>
              <a:t>https://www.cvedetails.com/browse-by-date.php</a:t>
            </a:r>
            <a:r>
              <a:rPr lang="en-US" dirty="0"/>
              <a:t> </a:t>
            </a:r>
          </a:p>
        </p:txBody>
      </p:sp>
      <p:pic>
        <p:nvPicPr>
          <p:cNvPr id="7" name="Content Placeholder 6"/>
          <p:cNvPicPr>
            <a:picLocks noGrp="1" noChangeAspect="1"/>
          </p:cNvPicPr>
          <p:nvPr>
            <p:ph idx="1"/>
          </p:nvPr>
        </p:nvPicPr>
        <p:blipFill>
          <a:blip r:embed="rId3"/>
          <a:stretch>
            <a:fillRect/>
          </a:stretch>
        </p:blipFill>
        <p:spPr>
          <a:xfrm>
            <a:off x="28636" y="1308847"/>
            <a:ext cx="8914828" cy="5012023"/>
          </a:xfrm>
          <a:prstGeom prst="rect">
            <a:avLst/>
          </a:prstGeom>
        </p:spPr>
      </p:pic>
    </p:spTree>
    <p:extLst>
      <p:ext uri="{BB962C8B-B14F-4D97-AF65-F5344CB8AC3E}">
        <p14:creationId xmlns:p14="http://schemas.microsoft.com/office/powerpoint/2010/main" val="423853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684172"/>
            <a:ext cx="7081935" cy="4525963"/>
          </a:xfrm>
        </p:spPr>
        <p:txBody>
          <a:bodyPr/>
          <a:lstStyle/>
          <a:p>
            <a:r>
              <a:rPr lang="en-US" dirty="0"/>
              <a:t>Cost of attacks is no longer hypothetical. </a:t>
            </a:r>
          </a:p>
          <a:p>
            <a:r>
              <a:rPr lang="en-US" dirty="0"/>
              <a:t>More than half of all breaches resulted in financial damages of more than $500,000. </a:t>
            </a:r>
          </a:p>
        </p:txBody>
      </p:sp>
      <p:sp>
        <p:nvSpPr>
          <p:cNvPr id="3" name="Title 2"/>
          <p:cNvSpPr>
            <a:spLocks noGrp="1"/>
          </p:cNvSpPr>
          <p:nvPr>
            <p:ph type="title"/>
          </p:nvPr>
        </p:nvSpPr>
        <p:spPr>
          <a:xfrm>
            <a:off x="457199" y="274638"/>
            <a:ext cx="8481527" cy="1143000"/>
          </a:xfrm>
        </p:spPr>
        <p:txBody>
          <a:bodyPr/>
          <a:lstStyle/>
          <a:p>
            <a:r>
              <a:rPr lang="en-US" sz="3600" dirty="0">
                <a:solidFill>
                  <a:prstClr val="black"/>
                </a:solidFill>
              </a:rPr>
              <a:t>Cisco 2018 Annual Cybersecurity Report</a:t>
            </a:r>
            <a:endParaRPr lang="en-US" sz="4800" dirty="0"/>
          </a:p>
        </p:txBody>
      </p:sp>
    </p:spTree>
    <p:extLst>
      <p:ext uri="{BB962C8B-B14F-4D97-AF65-F5344CB8AC3E}">
        <p14:creationId xmlns:p14="http://schemas.microsoft.com/office/powerpoint/2010/main" val="20241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How/What do you Handle?</a:t>
            </a:r>
          </a:p>
        </p:txBody>
      </p:sp>
      <p:sp>
        <p:nvSpPr>
          <p:cNvPr id="4" name="Text Box 4"/>
          <p:cNvSpPr txBox="1">
            <a:spLocks noChangeArrowheads="1"/>
          </p:cNvSpPr>
          <p:nvPr/>
        </p:nvSpPr>
        <p:spPr bwMode="auto">
          <a:xfrm rot="-1846157">
            <a:off x="616308" y="1889919"/>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Viruses</a:t>
            </a:r>
          </a:p>
        </p:txBody>
      </p:sp>
      <p:sp>
        <p:nvSpPr>
          <p:cNvPr id="5" name="Text Box 6"/>
          <p:cNvSpPr txBox="1">
            <a:spLocks noChangeArrowheads="1"/>
          </p:cNvSpPr>
          <p:nvPr/>
        </p:nvSpPr>
        <p:spPr bwMode="auto">
          <a:xfrm rot="1265600">
            <a:off x="1660525" y="5297488"/>
            <a:ext cx="240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Hacker Intrusion</a:t>
            </a:r>
          </a:p>
        </p:txBody>
      </p:sp>
      <p:sp>
        <p:nvSpPr>
          <p:cNvPr id="6" name="Text Box 7"/>
          <p:cNvSpPr txBox="1">
            <a:spLocks noChangeArrowheads="1"/>
          </p:cNvSpPr>
          <p:nvPr/>
        </p:nvSpPr>
        <p:spPr bwMode="auto">
          <a:xfrm rot="-598677">
            <a:off x="4546428" y="2290560"/>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Accidents</a:t>
            </a:r>
          </a:p>
        </p:txBody>
      </p:sp>
      <p:sp>
        <p:nvSpPr>
          <p:cNvPr id="7" name="Text Box 8"/>
          <p:cNvSpPr txBox="1">
            <a:spLocks noChangeArrowheads="1"/>
          </p:cNvSpPr>
          <p:nvPr/>
        </p:nvSpPr>
        <p:spPr bwMode="auto">
          <a:xfrm>
            <a:off x="3276600" y="4724400"/>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omic Sans MS" panose="030F0702030302020204" pitchFamily="66" charset="0"/>
              </a:rPr>
              <a:t>System Failure</a:t>
            </a:r>
          </a:p>
        </p:txBody>
      </p:sp>
      <p:sp>
        <p:nvSpPr>
          <p:cNvPr id="8" name="Text Box 9"/>
          <p:cNvSpPr txBox="1">
            <a:spLocks noChangeArrowheads="1"/>
          </p:cNvSpPr>
          <p:nvPr/>
        </p:nvSpPr>
        <p:spPr bwMode="auto">
          <a:xfrm>
            <a:off x="1001342" y="3991292"/>
            <a:ext cx="5614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latin typeface="Algerian" panose="04020705040A02060702" pitchFamily="82" charset="0"/>
              </a:rPr>
              <a:t>Theft of Proprietary Information</a:t>
            </a:r>
          </a:p>
        </p:txBody>
      </p:sp>
      <p:sp>
        <p:nvSpPr>
          <p:cNvPr id="9" name="Text Box 11"/>
          <p:cNvSpPr txBox="1">
            <a:spLocks noChangeArrowheads="1"/>
          </p:cNvSpPr>
          <p:nvPr/>
        </p:nvSpPr>
        <p:spPr bwMode="auto">
          <a:xfrm rot="-1254002">
            <a:off x="5089525" y="5240338"/>
            <a:ext cx="2671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latin typeface="Brush Script MT" panose="03060802040406070304" pitchFamily="66" charset="0"/>
              </a:rPr>
              <a:t>Lost Backup Tape</a:t>
            </a:r>
          </a:p>
        </p:txBody>
      </p:sp>
      <p:sp>
        <p:nvSpPr>
          <p:cNvPr id="10" name="Text Box 12"/>
          <p:cNvSpPr txBox="1">
            <a:spLocks noChangeArrowheads="1"/>
          </p:cNvSpPr>
          <p:nvPr/>
        </p:nvSpPr>
        <p:spPr bwMode="auto">
          <a:xfrm>
            <a:off x="1676400" y="2819400"/>
            <a:ext cx="253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latin typeface="Bradley Hand ITC" panose="03070402050302030203" pitchFamily="66" charset="0"/>
              </a:rPr>
              <a:t>Stolen Laptop</a:t>
            </a:r>
          </a:p>
        </p:txBody>
      </p:sp>
      <p:sp>
        <p:nvSpPr>
          <p:cNvPr id="11" name="Text Box 13"/>
          <p:cNvSpPr txBox="1">
            <a:spLocks noChangeArrowheads="1"/>
          </p:cNvSpPr>
          <p:nvPr/>
        </p:nvSpPr>
        <p:spPr bwMode="auto">
          <a:xfrm>
            <a:off x="583942" y="57658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latin typeface="Bradley Hand ITC" panose="03070402050302030203" pitchFamily="66" charset="0"/>
              </a:rPr>
              <a:t>Fire!</a:t>
            </a:r>
          </a:p>
        </p:txBody>
      </p:sp>
      <p:sp>
        <p:nvSpPr>
          <p:cNvPr id="12" name="Text Box 7"/>
          <p:cNvSpPr txBox="1">
            <a:spLocks noChangeArrowheads="1"/>
          </p:cNvSpPr>
          <p:nvPr/>
        </p:nvSpPr>
        <p:spPr bwMode="auto">
          <a:xfrm rot="1450181">
            <a:off x="6538392" y="1768524"/>
            <a:ext cx="1677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t>Policy violations</a:t>
            </a:r>
          </a:p>
        </p:txBody>
      </p:sp>
      <p:sp>
        <p:nvSpPr>
          <p:cNvPr id="14" name="Text Box 7"/>
          <p:cNvSpPr txBox="1">
            <a:spLocks noChangeArrowheads="1"/>
          </p:cNvSpPr>
          <p:nvPr/>
        </p:nvSpPr>
        <p:spPr bwMode="auto">
          <a:xfrm rot="1013751">
            <a:off x="6433368" y="3259131"/>
            <a:ext cx="236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Alert / Warnings</a:t>
            </a:r>
          </a:p>
        </p:txBody>
      </p:sp>
      <p:sp>
        <p:nvSpPr>
          <p:cNvPr id="15" name="Text Box 7"/>
          <p:cNvSpPr txBox="1">
            <a:spLocks noChangeArrowheads="1"/>
          </p:cNvSpPr>
          <p:nvPr/>
        </p:nvSpPr>
        <p:spPr bwMode="auto">
          <a:xfrm rot="278161">
            <a:off x="6631240" y="604644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Customer Calls</a:t>
            </a:r>
          </a:p>
        </p:txBody>
      </p:sp>
      <p:sp>
        <p:nvSpPr>
          <p:cNvPr id="16" name="Text Box 7"/>
          <p:cNvSpPr txBox="1">
            <a:spLocks noChangeArrowheads="1"/>
          </p:cNvSpPr>
          <p:nvPr/>
        </p:nvSpPr>
        <p:spPr bwMode="auto">
          <a:xfrm rot="154674">
            <a:off x="2181890" y="1585185"/>
            <a:ext cx="259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Computer Crimes</a:t>
            </a:r>
          </a:p>
        </p:txBody>
      </p:sp>
    </p:spTree>
    <p:extLst>
      <p:ext uri="{BB962C8B-B14F-4D97-AF65-F5344CB8AC3E}">
        <p14:creationId xmlns:p14="http://schemas.microsoft.com/office/powerpoint/2010/main" val="86158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9" t="2376" r="1354" b="2168"/>
          <a:stretch/>
        </p:blipFill>
        <p:spPr>
          <a:xfrm>
            <a:off x="1711634" y="2131774"/>
            <a:ext cx="5827594" cy="2879678"/>
          </a:xfrm>
          <a:prstGeom prst="rect">
            <a:avLst/>
          </a:prstGeom>
        </p:spPr>
      </p:pic>
      <p:sp>
        <p:nvSpPr>
          <p:cNvPr id="7" name="Title 2"/>
          <p:cNvSpPr>
            <a:spLocks noGrp="1"/>
          </p:cNvSpPr>
          <p:nvPr>
            <p:ph type="title"/>
          </p:nvPr>
        </p:nvSpPr>
        <p:spPr>
          <a:xfrm>
            <a:off x="457200" y="1177245"/>
            <a:ext cx="8229600" cy="694604"/>
          </a:xfrm>
        </p:spPr>
        <p:txBody>
          <a:bodyPr>
            <a:normAutofit fontScale="90000"/>
          </a:bodyPr>
          <a:lstStyle/>
          <a:p>
            <a:r>
              <a:rPr lang="en-US" sz="4000" dirty="0"/>
              <a:t>“NIST </a:t>
            </a:r>
            <a:r>
              <a:rPr lang="en-US" sz="4000" u="sng" dirty="0"/>
              <a:t>Incident Response</a:t>
            </a:r>
            <a:r>
              <a:rPr lang="en-US" sz="4000" dirty="0"/>
              <a:t>” NIST SP 800-61</a:t>
            </a:r>
          </a:p>
        </p:txBody>
      </p:sp>
    </p:spTree>
    <p:extLst>
      <p:ext uri="{BB962C8B-B14F-4D97-AF65-F5344CB8AC3E}">
        <p14:creationId xmlns:p14="http://schemas.microsoft.com/office/powerpoint/2010/main" val="41783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457200"/>
            <a:ext cx="8229600" cy="1143000"/>
          </a:xfrm>
        </p:spPr>
        <p:txBody>
          <a:bodyPr/>
          <a:lstStyle/>
          <a:p>
            <a:r>
              <a:rPr lang="en-US" dirty="0"/>
              <a:t>Cyber Incident Lifecycle</a:t>
            </a:r>
            <a:br>
              <a:rPr lang="en-US" dirty="0"/>
            </a:br>
            <a:r>
              <a:rPr lang="en-US" sz="3600" dirty="0"/>
              <a:t>(Expanded)</a:t>
            </a:r>
            <a:endParaRPr lang="en-US" dirty="0"/>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2"/>
          <a:stretch>
            <a:fillRect/>
          </a:stretch>
        </p:blipFill>
        <p:spPr>
          <a:xfrm>
            <a:off x="-403412" y="1600200"/>
            <a:ext cx="9377082" cy="5409514"/>
          </a:xfrm>
          <a:prstGeom prst="rect">
            <a:avLst/>
          </a:prstGeom>
        </p:spPr>
      </p:pic>
      <p:pic>
        <p:nvPicPr>
          <p:cNvPr id="5" name="Picture 4"/>
          <p:cNvPicPr>
            <a:picLocks noChangeAspect="1"/>
          </p:cNvPicPr>
          <p:nvPr/>
        </p:nvPicPr>
        <p:blipFill>
          <a:blip r:embed="rId3"/>
          <a:stretch>
            <a:fillRect/>
          </a:stretch>
        </p:blipFill>
        <p:spPr>
          <a:xfrm>
            <a:off x="5691187" y="2490835"/>
            <a:ext cx="1114425" cy="1114425"/>
          </a:xfrm>
          <a:prstGeom prst="rect">
            <a:avLst/>
          </a:prstGeom>
        </p:spPr>
      </p:pic>
      <p:pic>
        <p:nvPicPr>
          <p:cNvPr id="6" name="Picture 5"/>
          <p:cNvPicPr>
            <a:picLocks noChangeAspect="1"/>
          </p:cNvPicPr>
          <p:nvPr/>
        </p:nvPicPr>
        <p:blipFill>
          <a:blip r:embed="rId4"/>
          <a:stretch>
            <a:fillRect/>
          </a:stretch>
        </p:blipFill>
        <p:spPr>
          <a:xfrm>
            <a:off x="4137907" y="1553088"/>
            <a:ext cx="1133475" cy="1133475"/>
          </a:xfrm>
          <a:prstGeom prst="rect">
            <a:avLst/>
          </a:prstGeom>
        </p:spPr>
      </p:pic>
      <p:pic>
        <p:nvPicPr>
          <p:cNvPr id="7" name="Picture 6"/>
          <p:cNvPicPr>
            <a:picLocks noChangeAspect="1"/>
          </p:cNvPicPr>
          <p:nvPr/>
        </p:nvPicPr>
        <p:blipFill>
          <a:blip r:embed="rId5"/>
          <a:stretch>
            <a:fillRect/>
          </a:stretch>
        </p:blipFill>
        <p:spPr>
          <a:xfrm>
            <a:off x="7463921" y="3747744"/>
            <a:ext cx="1133475" cy="1123950"/>
          </a:xfrm>
          <a:prstGeom prst="rect">
            <a:avLst/>
          </a:prstGeom>
        </p:spPr>
      </p:pic>
      <p:pic>
        <p:nvPicPr>
          <p:cNvPr id="8" name="Picture 7"/>
          <p:cNvPicPr>
            <a:picLocks noChangeAspect="1"/>
          </p:cNvPicPr>
          <p:nvPr/>
        </p:nvPicPr>
        <p:blipFill>
          <a:blip r:embed="rId6"/>
          <a:stretch>
            <a:fillRect/>
          </a:stretch>
        </p:blipFill>
        <p:spPr>
          <a:xfrm>
            <a:off x="2298327" y="5772150"/>
            <a:ext cx="1104900" cy="1085850"/>
          </a:xfrm>
          <a:prstGeom prst="rect">
            <a:avLst/>
          </a:prstGeom>
        </p:spPr>
      </p:pic>
      <p:cxnSp>
        <p:nvCxnSpPr>
          <p:cNvPr id="10" name="Straight Arrow Connector 9"/>
          <p:cNvCxnSpPr>
            <a:cxnSpLocks/>
          </p:cNvCxnSpPr>
          <p:nvPr/>
        </p:nvCxnSpPr>
        <p:spPr>
          <a:xfrm flipH="1" flipV="1">
            <a:off x="5252335" y="3953435"/>
            <a:ext cx="2286000"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cxnSpLocks/>
          </p:cNvCxnSpPr>
          <p:nvPr/>
        </p:nvCxnSpPr>
        <p:spPr>
          <a:xfrm flipH="1">
            <a:off x="6248400" y="4670611"/>
            <a:ext cx="1215521"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2"/>
          </p:cNvCxnSpPr>
          <p:nvPr/>
        </p:nvCxnSpPr>
        <p:spPr>
          <a:xfrm flipH="1">
            <a:off x="7463921" y="4871694"/>
            <a:ext cx="566738" cy="534024"/>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3403227" y="6544235"/>
            <a:ext cx="2735283" cy="1793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a:stCxn id="5" idx="1"/>
          </p:cNvCxnSpPr>
          <p:nvPr/>
        </p:nvCxnSpPr>
        <p:spPr>
          <a:xfrm flipH="1" flipV="1">
            <a:off x="3908612" y="3034738"/>
            <a:ext cx="1782575" cy="1331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a:cxnSpLocks/>
            <a:stCxn id="6" idx="1"/>
          </p:cNvCxnSpPr>
          <p:nvPr/>
        </p:nvCxnSpPr>
        <p:spPr>
          <a:xfrm flipH="1">
            <a:off x="2662519" y="2119826"/>
            <a:ext cx="1475388" cy="0"/>
          </a:xfrm>
          <a:prstGeom prst="straightConnector1">
            <a:avLst/>
          </a:prstGeom>
          <a:ln w="50800">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0078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11102</TotalTime>
  <Words>3076</Words>
  <Application>Microsoft Office PowerPoint</Application>
  <PresentationFormat>On-screen Show (4:3)</PresentationFormat>
  <Paragraphs>387</Paragraphs>
  <Slides>48</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MS PGothic</vt:lpstr>
      <vt:lpstr>MS PGothic</vt:lpstr>
      <vt:lpstr>Algerian</vt:lpstr>
      <vt:lpstr>Arial</vt:lpstr>
      <vt:lpstr>BookmanOldStyle</vt:lpstr>
      <vt:lpstr>BookmanOldStyle-Bold</vt:lpstr>
      <vt:lpstr>Bradley Hand ITC</vt:lpstr>
      <vt:lpstr>Brush Script MT</vt:lpstr>
      <vt:lpstr>Calibri</vt:lpstr>
      <vt:lpstr>Comic Sans MS</vt:lpstr>
      <vt:lpstr>Gill Sans MT</vt:lpstr>
      <vt:lpstr>Times New Roman</vt:lpstr>
      <vt:lpstr>Wingdings 3</vt:lpstr>
      <vt:lpstr>Office Theme</vt:lpstr>
      <vt:lpstr>BCP-DRP-IRP – “P” Is for Plan  Do you OODA?</vt:lpstr>
      <vt:lpstr>PowerPoint Presentation</vt:lpstr>
      <vt:lpstr>PowerPoint Presentation</vt:lpstr>
      <vt:lpstr>Objectives</vt:lpstr>
      <vt:lpstr>Is a Vulnerability an Incident?</vt:lpstr>
      <vt:lpstr>Cisco 2018 Annual Cybersecurity Report</vt:lpstr>
      <vt:lpstr>How/What do you Handle?</vt:lpstr>
      <vt:lpstr>“NIST Incident Response” NIST SP 800-61</vt:lpstr>
      <vt:lpstr>Cyber Incident Lifecycle (Expanded)</vt:lpstr>
      <vt:lpstr>PowerPoint Presentation</vt:lpstr>
      <vt:lpstr>Roles and Responsibility</vt:lpstr>
      <vt:lpstr>The Rest is the IRP –The Plan!</vt:lpstr>
      <vt:lpstr>Initial Analysis</vt:lpstr>
      <vt:lpstr>Identification</vt:lpstr>
      <vt:lpstr>PowerPoint Presentation</vt:lpstr>
      <vt:lpstr>Incident Classification</vt:lpstr>
      <vt:lpstr>Identification</vt:lpstr>
      <vt:lpstr>Verification</vt:lpstr>
      <vt:lpstr>Communications and Coordination</vt:lpstr>
      <vt:lpstr>Triage Phase</vt:lpstr>
      <vt:lpstr>PowerPoint Presentation</vt:lpstr>
      <vt:lpstr>Root Cause – Minimize Risk</vt:lpstr>
      <vt:lpstr>Getting Back to Normal</vt:lpstr>
      <vt:lpstr>Post-Mortem</vt:lpstr>
      <vt:lpstr>Post-Mortem</vt:lpstr>
      <vt:lpstr>IRP Standard Operating Procedures</vt:lpstr>
      <vt:lpstr>Relationship of Phases</vt:lpstr>
      <vt:lpstr>Metrics</vt:lpstr>
      <vt:lpstr>Forms to Consider</vt:lpstr>
      <vt:lpstr>Forms to Consider</vt:lpstr>
      <vt:lpstr>Forms to Consider</vt:lpstr>
      <vt:lpstr>Forms to Consider</vt:lpstr>
      <vt:lpstr>Forms to Consider</vt:lpstr>
      <vt:lpstr>PowerPoint Presentation</vt:lpstr>
      <vt:lpstr>PowerPoint Presentation</vt:lpstr>
      <vt:lpstr>OODA Loop and Incident Response </vt:lpstr>
      <vt:lpstr>OODA - Observe</vt:lpstr>
      <vt:lpstr>OODA - Orient</vt:lpstr>
      <vt:lpstr>OODA – Decide</vt:lpstr>
      <vt:lpstr>OODA - Act</vt:lpstr>
      <vt:lpstr>RECAP:  Using OODA to Defend…….</vt:lpstr>
      <vt:lpstr>PowerPoint Presentation</vt:lpstr>
      <vt:lpstr>Takeaways</vt:lpstr>
      <vt:lpstr>Summary</vt:lpstr>
      <vt:lpstr>PowerPoint Presentation</vt:lpstr>
      <vt:lpstr>Resources</vt:lpstr>
      <vt:lpstr>Resources</vt:lpstr>
      <vt:lpstr>Resources</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 Products Corporation® (FIPCO®)</dc:title>
  <dc:creator>Jennifer Jacobson</dc:creator>
  <cp:lastModifiedBy>Ken Shaurette</cp:lastModifiedBy>
  <cp:revision>107</cp:revision>
  <dcterms:created xsi:type="dcterms:W3CDTF">2012-05-17T20:40:40Z</dcterms:created>
  <dcterms:modified xsi:type="dcterms:W3CDTF">2019-03-21T13:58:02Z</dcterms:modified>
</cp:coreProperties>
</file>