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660" r:id="rId2"/>
    <p:sldMasterId id="2147483699" r:id="rId3"/>
    <p:sldMasterId id="2147483672" r:id="rId4"/>
    <p:sldMasterId id="2147483795" r:id="rId5"/>
    <p:sldMasterId id="2147483827" r:id="rId6"/>
  </p:sldMasterIdLst>
  <p:notesMasterIdLst>
    <p:notesMasterId r:id="rId32"/>
  </p:notesMasterIdLst>
  <p:handoutMasterIdLst>
    <p:handoutMasterId r:id="rId33"/>
  </p:handoutMasterIdLst>
  <p:sldIdLst>
    <p:sldId id="289" r:id="rId7"/>
    <p:sldId id="292" r:id="rId8"/>
    <p:sldId id="291" r:id="rId9"/>
    <p:sldId id="290" r:id="rId10"/>
    <p:sldId id="270" r:id="rId11"/>
    <p:sldId id="275" r:id="rId12"/>
    <p:sldId id="277" r:id="rId13"/>
    <p:sldId id="276" r:id="rId14"/>
    <p:sldId id="268" r:id="rId15"/>
    <p:sldId id="257" r:id="rId16"/>
    <p:sldId id="282" r:id="rId17"/>
    <p:sldId id="261" r:id="rId18"/>
    <p:sldId id="259" r:id="rId19"/>
    <p:sldId id="287" r:id="rId20"/>
    <p:sldId id="280" r:id="rId21"/>
    <p:sldId id="281" r:id="rId22"/>
    <p:sldId id="264" r:id="rId23"/>
    <p:sldId id="272" r:id="rId24"/>
    <p:sldId id="283" r:id="rId25"/>
    <p:sldId id="286" r:id="rId26"/>
    <p:sldId id="285" r:id="rId27"/>
    <p:sldId id="284" r:id="rId28"/>
    <p:sldId id="265" r:id="rId29"/>
    <p:sldId id="288" r:id="rId30"/>
    <p:sldId id="278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8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684" autoAdjust="0"/>
  </p:normalViewPr>
  <p:slideViewPr>
    <p:cSldViewPr>
      <p:cViewPr varScale="1">
        <p:scale>
          <a:sx n="106" d="100"/>
          <a:sy n="106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E28BC-0B07-456F-9B89-3146B4497EA5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75F45-26EF-4BBF-A6B8-C70E6D457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4ADF9-362E-4CE6-8B9B-708DA0B0C22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1A48-0BF9-4256-A2C6-8E968F377A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5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WePartner</a:t>
            </a:r>
            <a:r>
              <a:rPr lang="en-US" dirty="0"/>
              <a:t> is the Wisconsin Emergency, a coalition of businesses, government, and community organizations working together to protect Wisconsin communities and improve disaster preparedness.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31A48-0BF9-4256-A2C6-8E968F377A3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WePartner</a:t>
            </a:r>
            <a:r>
              <a:rPr lang="en-US" dirty="0"/>
              <a:t> is the Wisconsin Emergency, a coalition of businesses, government, and community organizations working together to protect Wisconsin communities and improve disaster preparedness.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31A48-0BF9-4256-A2C6-8E968F377A3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7688" y="-50801"/>
            <a:ext cx="9561688" cy="717126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594774"/>
            <a:ext cx="4795519" cy="623147"/>
          </a:xfrm>
          <a:prstGeom prst="rect">
            <a:avLst/>
          </a:prstGeom>
        </p:spPr>
        <p:txBody>
          <a:bodyPr vert="horz" lIns="121899" tIns="60949" rIns="121899" bIns="60949"/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Presenter name, credentials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733973"/>
            <a:ext cx="4795519" cy="3251200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ctr">
              <a:spcBef>
                <a:spcPts val="0"/>
              </a:spcBef>
              <a:buFontTx/>
              <a:buNone/>
              <a:defRPr sz="3001" b="0" baseline="0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 err="1"/>
              <a:t>Cick</a:t>
            </a:r>
            <a:r>
              <a:rPr lang="en-US" dirty="0"/>
              <a:t>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0838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6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88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5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2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21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4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85"/>
            <a:ext cx="9144000" cy="685362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0" y="4114800"/>
            <a:ext cx="4795519" cy="623147"/>
          </a:xfrm>
          <a:prstGeom prst="rect">
            <a:avLst/>
          </a:prstGeom>
        </p:spPr>
        <p:txBody>
          <a:bodyPr vert="horz" lIns="121899" tIns="60949" rIns="121899" bIns="60949"/>
          <a:lstStyle>
            <a:lvl1pPr marL="0" indent="0" algn="ctr">
              <a:lnSpc>
                <a:spcPct val="90000"/>
              </a:lnSpc>
              <a:buFontTx/>
              <a:buNone/>
              <a:defRPr sz="1200" baseline="0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Presenter name, credentials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90800" y="457200"/>
            <a:ext cx="4795519" cy="3251200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ctr">
              <a:spcBef>
                <a:spcPts val="0"/>
              </a:spcBef>
              <a:buFontTx/>
              <a:buNone/>
              <a:defRPr sz="3001" b="0" baseline="0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7601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85"/>
            <a:ext cx="9144000" cy="6853629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732782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255861" y="1872479"/>
            <a:ext cx="7327824" cy="37593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996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85"/>
            <a:ext cx="9144000" cy="6853629"/>
          </a:xfrm>
          <a:prstGeom prst="rect">
            <a:avLst/>
          </a:prstGeom>
        </p:spPr>
      </p:pic>
      <p:sp>
        <p:nvSpPr>
          <p:cNvPr id="10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732782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55861" y="906568"/>
            <a:ext cx="732782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5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55861" y="1872479"/>
            <a:ext cx="7327824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90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/>
          <p:cNvSpPr>
            <a:spLocks noGrp="1"/>
          </p:cNvSpPr>
          <p:nvPr>
            <p:ph type="chart" sz="quarter" idx="13" hasCustomPrompt="1"/>
          </p:nvPr>
        </p:nvSpPr>
        <p:spPr>
          <a:xfrm>
            <a:off x="4826653" y="567334"/>
            <a:ext cx="3988649" cy="46800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chart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5429" y="400240"/>
            <a:ext cx="0" cy="5227676"/>
          </a:xfrm>
          <a:prstGeom prst="line">
            <a:avLst/>
          </a:prstGeom>
          <a:ln w="9525">
            <a:solidFill>
              <a:schemeClr val="tx1">
                <a:alpha val="21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4104635" cy="93618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255862" y="1872479"/>
            <a:ext cx="4104635" cy="41938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81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/>
          <p:cNvSpPr>
            <a:spLocks noGrp="1"/>
          </p:cNvSpPr>
          <p:nvPr>
            <p:ph type="chart" sz="quarter" idx="13" hasCustomPrompt="1"/>
          </p:nvPr>
        </p:nvSpPr>
        <p:spPr>
          <a:xfrm>
            <a:off x="4826653" y="567334"/>
            <a:ext cx="3988649" cy="46800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chart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5429" y="400240"/>
            <a:ext cx="0" cy="5227676"/>
          </a:xfrm>
          <a:prstGeom prst="line">
            <a:avLst/>
          </a:prstGeom>
          <a:ln w="9525">
            <a:solidFill>
              <a:schemeClr val="tx1">
                <a:alpha val="21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4104635" cy="7234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55861" y="1190673"/>
            <a:ext cx="4104635" cy="3969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5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255862" y="1872479"/>
            <a:ext cx="4104635" cy="41938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313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732782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55861" y="1872479"/>
            <a:ext cx="349263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4091054" y="1872479"/>
            <a:ext cx="349263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50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704088"/>
            <a:ext cx="8264769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732782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55861" y="906568"/>
            <a:ext cx="732782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5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55861" y="1872479"/>
            <a:ext cx="349263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4091054" y="1872479"/>
            <a:ext cx="349263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486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732782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55863" y="1872479"/>
            <a:ext cx="2727887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3197544" y="1872479"/>
            <a:ext cx="2727887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6111933" y="1872479"/>
            <a:ext cx="2727887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541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732782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55861" y="906568"/>
            <a:ext cx="732782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5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55863" y="1872479"/>
            <a:ext cx="2727887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3197544" y="1872479"/>
            <a:ext cx="2727887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6111933" y="1872479"/>
            <a:ext cx="2727887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223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543051" y="327925"/>
            <a:ext cx="3361280" cy="5186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1440"/>
          <a:lstStyle>
            <a:lvl1pPr marL="0" indent="0" algn="ctr">
              <a:buFontTx/>
              <a:buNone/>
              <a:defRPr sz="1800" baseline="0"/>
            </a:lvl1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5134947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255862" y="1872479"/>
            <a:ext cx="5134946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676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543051" y="327925"/>
            <a:ext cx="3361280" cy="5186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1440"/>
          <a:lstStyle>
            <a:lvl1pPr marL="0" indent="0" algn="ctr">
              <a:buFontTx/>
              <a:buNone/>
              <a:defRPr sz="1800" baseline="0"/>
            </a:lvl1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5134947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55861" y="906568"/>
            <a:ext cx="5134947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5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255862" y="1872479"/>
            <a:ext cx="5134946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181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917" y="300229"/>
            <a:ext cx="2640344" cy="5298138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 userDrawn="1"/>
        </p:nvSpPr>
        <p:spPr>
          <a:xfrm>
            <a:off x="6532075" y="700279"/>
            <a:ext cx="2293805" cy="4898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350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105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05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825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825" dirty="0">
                <a:solidFill>
                  <a:schemeClr val="bg1"/>
                </a:solidFill>
              </a:rPr>
              <a:t>Fifth level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5862078" cy="9194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255861" y="1872479"/>
            <a:ext cx="5862078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CACS2018_ppt-artRE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31227" y="6510447"/>
            <a:ext cx="4029269" cy="184674"/>
          </a:xfrm>
          <a:prstGeom prst="rect">
            <a:avLst/>
          </a:prstGeom>
          <a:noFill/>
        </p:spPr>
        <p:txBody>
          <a:bodyPr wrap="square" lIns="91448" tIns="45724" rIns="91448" bIns="45724" rtlCol="0">
            <a:spAutoFit/>
          </a:bodyPr>
          <a:lstStyle/>
          <a:p>
            <a:r>
              <a:rPr lang="en-US" sz="600" dirty="0">
                <a:solidFill>
                  <a:srgbClr val="626F7A"/>
                </a:solidFill>
              </a:rPr>
              <a:t>Copyright © 2018 Information Systems Audit and Control Association, Inc.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917" y="300229"/>
            <a:ext cx="2640344" cy="5298138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 userDrawn="1"/>
        </p:nvSpPr>
        <p:spPr>
          <a:xfrm>
            <a:off x="6532075" y="700279"/>
            <a:ext cx="2293805" cy="4898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350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105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05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825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825" dirty="0">
                <a:solidFill>
                  <a:schemeClr val="bg1"/>
                </a:solidFill>
              </a:rPr>
              <a:t>Fifth level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450878"/>
            <a:ext cx="5862078" cy="4556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55861" y="906568"/>
            <a:ext cx="5862078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5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55861" y="1872479"/>
            <a:ext cx="5862078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93" indent="-15091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98" indent="-217187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590" indent="-15091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5702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0072" y="523171"/>
            <a:ext cx="8579453" cy="4212895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ctr">
              <a:buNone/>
              <a:defRPr sz="2626" b="0">
                <a:solidFill>
                  <a:schemeClr val="bg1"/>
                </a:solidFill>
              </a:defRPr>
            </a:lvl1pPr>
            <a:lvl2pPr marL="434374" indent="0" algn="ctr">
              <a:buNone/>
              <a:defRPr/>
            </a:lvl2pPr>
            <a:lvl3pPr marL="868749" indent="0" algn="ctr">
              <a:buNone/>
              <a:defRPr/>
            </a:lvl3pPr>
            <a:lvl4pPr marL="1303122" indent="0" algn="ctr">
              <a:buNone/>
              <a:defRPr/>
            </a:lvl4pPr>
            <a:lvl5pPr marL="1737496" indent="0" algn="ctr">
              <a:buNone/>
              <a:defRPr/>
            </a:lvl5pPr>
          </a:lstStyle>
          <a:p>
            <a:pPr lvl="0"/>
            <a:r>
              <a:rPr lang="en-US" dirty="0"/>
              <a:t>Click to edit section divider headline</a:t>
            </a:r>
          </a:p>
        </p:txBody>
      </p:sp>
    </p:spTree>
    <p:extLst>
      <p:ext uri="{BB962C8B-B14F-4D97-AF65-F5344CB8AC3E}">
        <p14:creationId xmlns:p14="http://schemas.microsoft.com/office/powerpoint/2010/main" val="518913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5C18-124F-44ED-BB83-8BBC0BBC7942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B1D5E-9508-45B9-8909-E8C79C26C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397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9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934D-36FC-41AC-B7F0-06D43945CE76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403B3-CABE-4CE5-8929-E04D9B08CA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27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3471-7AAF-4A30-9E38-6B16F988B082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D7737-23E4-44E8-A950-F38C0D5BB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821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C16E-C24B-49C8-AFBE-DFBC0206120F}" type="datetimeFigureOut">
              <a:rPr lang="en-US"/>
              <a:pPr>
                <a:defRPr/>
              </a:pPr>
              <a:t>3/20/2019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74028-632F-423D-83E9-932EEEF4F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506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73A4-728E-4063-83D2-6AEC70C9236F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DEC28-3261-47EE-A7C1-CE0DA92C0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922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0988-2E9B-416F-B8F8-C4D54F86E312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A09A3-EFFF-4177-BFB4-9ED369EC3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139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3670-3F81-4270-AD9A-04F465A7BB75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60BBB-8BB3-42B0-ABCD-F95425D39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547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AD4F-00E4-4762-85B0-4582E75925E2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C70DA-4A08-4CF9-9B51-C7CC27613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75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495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7496"/>
            <a:ext cx="4038600" cy="42186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7496"/>
            <a:ext cx="4038600" cy="4218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8/7/15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Macs: Popular Yet Neglected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1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3/20/2019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defTabSz="434374" rtl="0" eaLnBrk="1" latinLnBrk="0" hangingPunct="1">
        <a:spcBef>
          <a:spcPct val="0"/>
        </a:spcBef>
        <a:buNone/>
        <a:defRPr sz="42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781" indent="-325781" algn="l" defTabSz="434374" rtl="0" eaLnBrk="1" latinLnBrk="0" hangingPunct="1">
        <a:spcBef>
          <a:spcPct val="20000"/>
        </a:spcBef>
        <a:buFont typeface="Arial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05858" indent="-271484" algn="l" defTabSz="434374" rtl="0" eaLnBrk="1" latinLnBrk="0" hangingPunct="1">
        <a:spcBef>
          <a:spcPct val="20000"/>
        </a:spcBef>
        <a:buFont typeface="Arial"/>
        <a:buChar char="–"/>
        <a:defRPr sz="2626" kern="1200">
          <a:solidFill>
            <a:schemeClr val="tx1"/>
          </a:solidFill>
          <a:latin typeface="+mn-lt"/>
          <a:ea typeface="+mn-ea"/>
          <a:cs typeface="+mn-cs"/>
        </a:defRPr>
      </a:lvl2pPr>
      <a:lvl3pPr marL="1085936" indent="-217187" algn="l" defTabSz="434374" rtl="0" eaLnBrk="1" latinLnBrk="0" hangingPunct="1">
        <a:spcBef>
          <a:spcPct val="20000"/>
        </a:spcBef>
        <a:buFont typeface="Arial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520310" indent="-217187" algn="l" defTabSz="434374" rtl="0" eaLnBrk="1" latinLnBrk="0" hangingPunct="1">
        <a:spcBef>
          <a:spcPct val="20000"/>
        </a:spcBef>
        <a:buFont typeface="Arial"/>
        <a:buChar char="–"/>
        <a:defRPr sz="1876" kern="1200">
          <a:solidFill>
            <a:schemeClr val="tx1"/>
          </a:solidFill>
          <a:latin typeface="+mn-lt"/>
          <a:ea typeface="+mn-ea"/>
          <a:cs typeface="+mn-cs"/>
        </a:defRPr>
      </a:lvl4pPr>
      <a:lvl5pPr marL="1954683" indent="-217187" algn="l" defTabSz="434374" rtl="0" eaLnBrk="1" latinLnBrk="0" hangingPunct="1">
        <a:spcBef>
          <a:spcPct val="20000"/>
        </a:spcBef>
        <a:buFont typeface="Arial"/>
        <a:buChar char="»"/>
        <a:defRPr sz="1876" kern="1200">
          <a:solidFill>
            <a:schemeClr val="tx1"/>
          </a:solidFill>
          <a:latin typeface="+mn-lt"/>
          <a:ea typeface="+mn-ea"/>
          <a:cs typeface="+mn-cs"/>
        </a:defRPr>
      </a:lvl5pPr>
      <a:lvl6pPr marL="2389057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6pPr>
      <a:lvl7pPr marL="2823432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7pPr>
      <a:lvl8pPr marL="3257806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8pPr>
      <a:lvl9pPr marL="3692179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4374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49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122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96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1870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245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618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4992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185"/>
            <a:ext cx="9144000" cy="6853629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32004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FIPCO® © 2019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1/10/2019</a:t>
            </a:r>
            <a:r>
              <a:rPr lang="en-US" b="1" baseline="0" dirty="0">
                <a:solidFill>
                  <a:schemeClr val="tx1"/>
                </a:solidFill>
              </a:rPr>
              <a:t>   </a:t>
            </a:r>
            <a:fld id="{99294813-392B-42DE-81A3-1796358CA25D}" type="slidenum">
              <a:rPr lang="en-US" b="1" baseline="0" smtClean="0">
                <a:solidFill>
                  <a:schemeClr val="tx1"/>
                </a:solidFill>
              </a:rPr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2705-B51E-4BC6-8086-D3AFB8CA14D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872C-AA07-426E-BFD2-0056C51D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1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3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434374" rtl="0" eaLnBrk="1" latinLnBrk="0" hangingPunct="1">
        <a:spcBef>
          <a:spcPct val="0"/>
        </a:spcBef>
        <a:buNone/>
        <a:defRPr sz="42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781" indent="-325781" algn="l" defTabSz="434374" rtl="0" eaLnBrk="1" latinLnBrk="0" hangingPunct="1">
        <a:spcBef>
          <a:spcPct val="20000"/>
        </a:spcBef>
        <a:buFont typeface="Arial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05858" indent="-271484" algn="l" defTabSz="434374" rtl="0" eaLnBrk="1" latinLnBrk="0" hangingPunct="1">
        <a:spcBef>
          <a:spcPct val="20000"/>
        </a:spcBef>
        <a:buFont typeface="Arial"/>
        <a:buChar char="–"/>
        <a:defRPr sz="2626" kern="1200">
          <a:solidFill>
            <a:schemeClr val="tx1"/>
          </a:solidFill>
          <a:latin typeface="+mn-lt"/>
          <a:ea typeface="+mn-ea"/>
          <a:cs typeface="+mn-cs"/>
        </a:defRPr>
      </a:lvl2pPr>
      <a:lvl3pPr marL="1085936" indent="-217187" algn="l" defTabSz="434374" rtl="0" eaLnBrk="1" latinLnBrk="0" hangingPunct="1">
        <a:spcBef>
          <a:spcPct val="20000"/>
        </a:spcBef>
        <a:buFont typeface="Arial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520310" indent="-217187" algn="l" defTabSz="434374" rtl="0" eaLnBrk="1" latinLnBrk="0" hangingPunct="1">
        <a:spcBef>
          <a:spcPct val="20000"/>
        </a:spcBef>
        <a:buFont typeface="Arial"/>
        <a:buChar char="–"/>
        <a:defRPr sz="1876" kern="1200">
          <a:solidFill>
            <a:schemeClr val="tx1"/>
          </a:solidFill>
          <a:latin typeface="+mn-lt"/>
          <a:ea typeface="+mn-ea"/>
          <a:cs typeface="+mn-cs"/>
        </a:defRPr>
      </a:lvl4pPr>
      <a:lvl5pPr marL="1954683" indent="-217187" algn="l" defTabSz="434374" rtl="0" eaLnBrk="1" latinLnBrk="0" hangingPunct="1">
        <a:spcBef>
          <a:spcPct val="20000"/>
        </a:spcBef>
        <a:buFont typeface="Arial"/>
        <a:buChar char="»"/>
        <a:defRPr sz="1876" kern="1200">
          <a:solidFill>
            <a:schemeClr val="tx1"/>
          </a:solidFill>
          <a:latin typeface="+mn-lt"/>
          <a:ea typeface="+mn-ea"/>
          <a:cs typeface="+mn-cs"/>
        </a:defRPr>
      </a:lvl5pPr>
      <a:lvl6pPr marL="2389057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6pPr>
      <a:lvl7pPr marL="2823432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7pPr>
      <a:lvl8pPr marL="3257806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8pPr>
      <a:lvl9pPr marL="3692179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4374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49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122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96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1870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245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618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4992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19943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34374" rtl="0" eaLnBrk="1" latinLnBrk="0" hangingPunct="1">
        <a:spcBef>
          <a:spcPct val="0"/>
        </a:spcBef>
        <a:buNone/>
        <a:defRPr sz="42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781" indent="-325781" algn="l" defTabSz="434374" rtl="0" eaLnBrk="1" latinLnBrk="0" hangingPunct="1">
        <a:spcBef>
          <a:spcPct val="20000"/>
        </a:spcBef>
        <a:buFont typeface="Arial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05858" indent="-271484" algn="l" defTabSz="434374" rtl="0" eaLnBrk="1" latinLnBrk="0" hangingPunct="1">
        <a:spcBef>
          <a:spcPct val="20000"/>
        </a:spcBef>
        <a:buFont typeface="Arial"/>
        <a:buChar char="–"/>
        <a:defRPr sz="2626" kern="1200">
          <a:solidFill>
            <a:schemeClr val="tx1"/>
          </a:solidFill>
          <a:latin typeface="+mn-lt"/>
          <a:ea typeface="+mn-ea"/>
          <a:cs typeface="+mn-cs"/>
        </a:defRPr>
      </a:lvl2pPr>
      <a:lvl3pPr marL="1085936" indent="-217187" algn="l" defTabSz="434374" rtl="0" eaLnBrk="1" latinLnBrk="0" hangingPunct="1">
        <a:spcBef>
          <a:spcPct val="20000"/>
        </a:spcBef>
        <a:buFont typeface="Arial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520310" indent="-217187" algn="l" defTabSz="434374" rtl="0" eaLnBrk="1" latinLnBrk="0" hangingPunct="1">
        <a:spcBef>
          <a:spcPct val="20000"/>
        </a:spcBef>
        <a:buFont typeface="Arial"/>
        <a:buChar char="–"/>
        <a:defRPr sz="1876" kern="1200">
          <a:solidFill>
            <a:schemeClr val="tx1"/>
          </a:solidFill>
          <a:latin typeface="+mn-lt"/>
          <a:ea typeface="+mn-ea"/>
          <a:cs typeface="+mn-cs"/>
        </a:defRPr>
      </a:lvl4pPr>
      <a:lvl5pPr marL="1954683" indent="-217187" algn="l" defTabSz="434374" rtl="0" eaLnBrk="1" latinLnBrk="0" hangingPunct="1">
        <a:spcBef>
          <a:spcPct val="20000"/>
        </a:spcBef>
        <a:buFont typeface="Arial"/>
        <a:buChar char="»"/>
        <a:defRPr sz="1876" kern="1200">
          <a:solidFill>
            <a:schemeClr val="tx1"/>
          </a:solidFill>
          <a:latin typeface="+mn-lt"/>
          <a:ea typeface="+mn-ea"/>
          <a:cs typeface="+mn-cs"/>
        </a:defRPr>
      </a:lvl5pPr>
      <a:lvl6pPr marL="2389057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6pPr>
      <a:lvl7pPr marL="2823432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7pPr>
      <a:lvl8pPr marL="3257806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8pPr>
      <a:lvl9pPr marL="3692179" indent="-217187" algn="l" defTabSz="434374" rtl="0" eaLnBrk="1" latinLnBrk="0" hangingPunct="1">
        <a:spcBef>
          <a:spcPct val="20000"/>
        </a:spcBef>
        <a:buFont typeface="Arial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4374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49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122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96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1870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245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618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4992" algn="l" defTabSz="43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05FE7141-A3FA-4383-8769-D5B3EDE22251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2ED132-A88E-48B3-91D5-ABEFAA3D786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417688" y="-50801"/>
            <a:ext cx="9561688" cy="71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isbank-my.sharepoint.com/personal/kshaurette_fipco_com/Documents/Tools%20&amp;%20Resources/Presentations/2018/ISACA/SAMPLE%20Threat%20Risk%20Assessment%20List.xls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isbank-my.sharepoint.com/personal/kshaurette_fipco_com/Documents/Tools%20&amp;%20Resources/Presentations/2018/ISACA/TEMPLATE%20Business%20Continuity%20Tabletop%20Excercise%20-%20Severe%20weather.pptx" TargetMode="External"/><Relationship Id="rId2" Type="http://schemas.openxmlformats.org/officeDocument/2006/relationships/hyperlink" Target="https://wisbank-my.sharepoint.com/personal/kshaurette_fipco_com/Documents/Tools%20&amp;%20Resources/Presentations/2018/ISACA/TEMPLATE%20Fire%20Business%20Continuity%20Mock%20DR%20Tabletop%20Excercise.ppt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381000" y="5638800"/>
            <a:ext cx="4795519" cy="62314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Ken M. Shaurette, CISSP, CISA, CISM,  CRISC</a:t>
            </a:r>
          </a:p>
          <a:p>
            <a:r>
              <a:rPr lang="en-US" b="1" dirty="0">
                <a:solidFill>
                  <a:schemeClr val="tx1"/>
                </a:solidFill>
              </a:rPr>
              <a:t>FIPCO Director IT Services</a:t>
            </a:r>
          </a:p>
          <a:p>
            <a:r>
              <a:rPr lang="en-US" b="1" dirty="0">
                <a:solidFill>
                  <a:schemeClr val="tx1"/>
                </a:solidFill>
              </a:rPr>
              <a:t>FIPCO © 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00200" y="1295400"/>
            <a:ext cx="6852919" cy="325120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Surviving a Mock Disaster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Building an effective Tabletop Exercise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ISACA-KM March 20, 2019</a:t>
            </a:r>
          </a:p>
        </p:txBody>
      </p:sp>
    </p:spTree>
    <p:extLst>
      <p:ext uri="{BB962C8B-B14F-4D97-AF65-F5344CB8AC3E}">
        <p14:creationId xmlns:p14="http://schemas.microsoft.com/office/powerpoint/2010/main" val="310777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752600"/>
            <a:ext cx="7848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Provide a forum for the following: </a:t>
            </a:r>
          </a:p>
          <a:p>
            <a:pPr marL="757237" indent="-514350">
              <a:buClrTx/>
            </a:pPr>
            <a:r>
              <a:rPr lang="en-US" sz="3200" dirty="0"/>
              <a:t>Check that functional testing occurs </a:t>
            </a:r>
          </a:p>
          <a:p>
            <a:pPr marL="757237" indent="-514350">
              <a:buClrTx/>
            </a:pPr>
            <a:r>
              <a:rPr lang="en-US" sz="3200" dirty="0"/>
              <a:t>Problem solving of complex issues  </a:t>
            </a:r>
          </a:p>
          <a:p>
            <a:pPr marL="757237" indent="-514350">
              <a:buClrTx/>
            </a:pPr>
            <a:r>
              <a:rPr lang="en-US" sz="3200" dirty="0"/>
              <a:t>Test considerations for new situations, ideas, processes and/or procedures </a:t>
            </a:r>
          </a:p>
          <a:p>
            <a:pPr marL="757237" indent="-514350">
              <a:buClrTx/>
            </a:pPr>
            <a:r>
              <a:rPr lang="en-US" sz="3200" dirty="0"/>
              <a:t>Training/Awareness for management and staff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838200"/>
            <a:ext cx="8229600" cy="762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Tabletop Exercises?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Exercise Development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47800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Goals and Objectives – </a:t>
            </a:r>
          </a:p>
          <a:p>
            <a:pPr>
              <a:buNone/>
            </a:pP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/>
              <a:t>What will success look like?</a:t>
            </a:r>
          </a:p>
          <a:p>
            <a:pPr>
              <a:buNone/>
            </a:pPr>
            <a:r>
              <a:rPr lang="en-US" sz="2800" dirty="0"/>
              <a:t>(SMART)</a:t>
            </a:r>
          </a:p>
          <a:p>
            <a:pPr marL="463550" indent="390525"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u="sng" dirty="0"/>
              <a:t>S</a:t>
            </a:r>
            <a:r>
              <a:rPr lang="en-US" sz="2800" dirty="0"/>
              <a:t>imple (concise)</a:t>
            </a:r>
          </a:p>
          <a:p>
            <a:pPr marL="463550" indent="390525"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u="sng" dirty="0"/>
              <a:t>M</a:t>
            </a:r>
            <a:r>
              <a:rPr lang="en-US" sz="2800" dirty="0"/>
              <a:t>easurable (how to document)</a:t>
            </a:r>
          </a:p>
          <a:p>
            <a:pPr marL="463550" indent="390525"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u="sng" dirty="0"/>
              <a:t>A</a:t>
            </a:r>
            <a:r>
              <a:rPr lang="en-US" sz="2800" dirty="0"/>
              <a:t>chievable (can this be done)</a:t>
            </a:r>
          </a:p>
          <a:p>
            <a:pPr marL="463550" indent="390525"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u="sng" dirty="0"/>
              <a:t>R</a:t>
            </a:r>
            <a:r>
              <a:rPr lang="en-US" sz="2800" dirty="0"/>
              <a:t>ealistic (and challenging) (can it happen)</a:t>
            </a:r>
          </a:p>
          <a:p>
            <a:pPr marL="463550" indent="219075">
              <a:buFont typeface="Arial" pitchFamily="34" charset="0"/>
              <a:buChar char="•"/>
            </a:pPr>
            <a:r>
              <a:rPr lang="en-US" sz="2800" dirty="0"/>
              <a:t> 	</a:t>
            </a:r>
            <a:r>
              <a:rPr lang="en-US" sz="2800" u="sng" dirty="0"/>
              <a:t>T</a:t>
            </a:r>
            <a:r>
              <a:rPr lang="en-US" sz="2800" dirty="0"/>
              <a:t>ask Oriented (fits to business functions)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57400" y="1828800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25000"/>
              <a:buNone/>
            </a:pPr>
            <a:r>
              <a:rPr lang="en-US" sz="2800" dirty="0"/>
              <a:t>Scope: </a:t>
            </a:r>
          </a:p>
          <a:p>
            <a:pPr marL="880110" lvl="1" indent="-514350">
              <a:buClrTx/>
              <a:buSzPct val="125000"/>
              <a:buFont typeface="Arial" pitchFamily="34" charset="0"/>
              <a:buChar char="•"/>
            </a:pPr>
            <a:r>
              <a:rPr lang="en-US" sz="2800" dirty="0"/>
              <a:t>Exercise Activities</a:t>
            </a:r>
          </a:p>
          <a:p>
            <a:pPr marL="880110" lvl="1" indent="-514350">
              <a:buClrTx/>
              <a:buSzPct val="125000"/>
              <a:buFont typeface="Arial" pitchFamily="34" charset="0"/>
              <a:buChar char="•"/>
            </a:pPr>
            <a:r>
              <a:rPr lang="en-US" sz="2800" dirty="0"/>
              <a:t>Departments Involved</a:t>
            </a:r>
          </a:p>
          <a:p>
            <a:pPr marL="880110" lvl="1" indent="-514350">
              <a:buClrTx/>
              <a:buSzPct val="125000"/>
              <a:buFont typeface="Arial" pitchFamily="34" charset="0"/>
              <a:buChar char="•"/>
            </a:pPr>
            <a:r>
              <a:rPr lang="en-US" sz="2800" dirty="0"/>
              <a:t>Hazard - Type of Threat Source </a:t>
            </a:r>
          </a:p>
          <a:p>
            <a:pPr marL="880110" lvl="1" indent="-514350">
              <a:buClrTx/>
              <a:buSzPct val="125000"/>
              <a:buFont typeface="Arial" pitchFamily="34" charset="0"/>
              <a:buChar char="•"/>
            </a:pPr>
            <a:r>
              <a:rPr lang="en-US" sz="2800" dirty="0"/>
              <a:t>Geographic or outage Impact Area </a:t>
            </a:r>
          </a:p>
          <a:p>
            <a:pPr marL="880110" lvl="1" indent="-514350">
              <a:buClrTx/>
              <a:buSzPct val="125000"/>
              <a:buFont typeface="Arial" pitchFamily="34" charset="0"/>
              <a:buChar char="•"/>
            </a:pPr>
            <a:r>
              <a:rPr lang="en-US" sz="2800" dirty="0"/>
              <a:t>Staff Impacted</a:t>
            </a:r>
          </a:p>
          <a:p>
            <a:pPr marL="880110" lvl="1" indent="-514350">
              <a:buClrTx/>
              <a:buSzPct val="125000"/>
              <a:buFont typeface="Arial" pitchFamily="34" charset="0"/>
              <a:buChar char="•"/>
            </a:pPr>
            <a:r>
              <a:rPr lang="en-US" sz="2800" dirty="0"/>
              <a:t>Facilities Impacted</a:t>
            </a:r>
          </a:p>
          <a:p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Exercise Development Steps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828800"/>
            <a:ext cx="8229600" cy="4617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125000"/>
              <a:buNone/>
            </a:pPr>
            <a:r>
              <a:rPr lang="en-US" sz="3200" dirty="0"/>
              <a:t>Building a Script from a Scenario</a:t>
            </a:r>
          </a:p>
          <a:p>
            <a:pPr marL="1028700" indent="-514350">
              <a:buClr>
                <a:schemeClr val="tx1"/>
              </a:buClr>
              <a:buSzPct val="100000"/>
            </a:pPr>
            <a:r>
              <a:rPr lang="en-US" sz="2800" dirty="0"/>
              <a:t>Choosing a Threat to Test</a:t>
            </a:r>
          </a:p>
          <a:p>
            <a:pPr marL="1394460" lvl="1" indent="-514350">
              <a:buClr>
                <a:schemeClr val="tx1"/>
              </a:buClr>
              <a:buSzPct val="100000"/>
            </a:pPr>
            <a:r>
              <a:rPr lang="en-US" dirty="0"/>
              <a:t>Vulnerability – Threat Assessment</a:t>
            </a:r>
          </a:p>
          <a:p>
            <a:pPr marL="1028700" indent="-514350">
              <a:buClr>
                <a:schemeClr val="tx1"/>
              </a:buClr>
              <a:buSzPct val="100000"/>
            </a:pPr>
            <a:r>
              <a:rPr lang="en-US" dirty="0"/>
              <a:t>Start with simple basic scenarios – basic Fire minimal damage</a:t>
            </a:r>
            <a:endParaRPr lang="en-US" sz="1050" dirty="0"/>
          </a:p>
          <a:p>
            <a:pPr marL="171450" indent="0">
              <a:buClr>
                <a:schemeClr val="tx1"/>
              </a:buClr>
              <a:buSzPct val="100000"/>
              <a:buNone/>
            </a:pPr>
            <a:endParaRPr lang="en-US" sz="1050" dirty="0"/>
          </a:p>
          <a:p>
            <a:pPr marL="171450" indent="0">
              <a:buClr>
                <a:schemeClr val="tx1"/>
              </a:buClr>
              <a:buSzPct val="100000"/>
              <a:buNone/>
            </a:pPr>
            <a:r>
              <a:rPr lang="en-US" dirty="0"/>
              <a:t>Note: For  example tornado incidents in the Midwest increased awareness of their threat risk. </a:t>
            </a:r>
          </a:p>
          <a:p>
            <a:pPr marL="788670" lvl="2" indent="0">
              <a:buClr>
                <a:schemeClr val="tx1"/>
              </a:buClr>
              <a:buSzPct val="125000"/>
              <a:buNone/>
            </a:pPr>
            <a:r>
              <a:rPr lang="en-US" dirty="0"/>
              <a:t>The state may provide ongoing tasks of planning, preparing, and training for Tornado preparedness.</a:t>
            </a:r>
          </a:p>
          <a:p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Exercise Development Steps</a:t>
            </a:r>
          </a:p>
        </p:txBody>
      </p:sp>
      <p:sp>
        <p:nvSpPr>
          <p:cNvPr id="4" name="Oval 3">
            <a:hlinkClick r:id="rId2"/>
          </p:cNvPr>
          <p:cNvSpPr/>
          <p:nvPr/>
        </p:nvSpPr>
        <p:spPr>
          <a:xfrm>
            <a:off x="7010400" y="1905000"/>
            <a:ext cx="1676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Threat  Risk </a:t>
            </a:r>
            <a:r>
              <a:rPr lang="en-US" dirty="0" err="1"/>
              <a:t>Asmt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0898"/>
            <a:ext cx="8229600" cy="1143000"/>
          </a:xfrm>
        </p:spPr>
        <p:txBody>
          <a:bodyPr/>
          <a:lstStyle/>
          <a:p>
            <a:r>
              <a:rPr lang="en-US" dirty="0"/>
              <a:t>Threat Risk Assessment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7300"/>
            <a:ext cx="9296401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29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752600"/>
            <a:ext cx="8229600" cy="461772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125000"/>
              <a:buNone/>
            </a:pPr>
            <a:r>
              <a:rPr lang="en-US" sz="3200" dirty="0"/>
              <a:t>Using a Scenario and </a:t>
            </a:r>
            <a:r>
              <a:rPr lang="en-US" sz="3200" dirty="0"/>
              <a:t>Building a Script</a:t>
            </a:r>
            <a:endParaRPr lang="en-US" sz="3200" dirty="0"/>
          </a:p>
          <a:p>
            <a:pPr marL="1028700" lvl="0" indent="-514350">
              <a:buClr>
                <a:prstClr val="black"/>
              </a:buClr>
              <a:buSzPct val="100000"/>
            </a:pPr>
            <a:r>
              <a:rPr lang="en-US" dirty="0">
                <a:solidFill>
                  <a:prstClr val="black"/>
                </a:solidFill>
              </a:rPr>
              <a:t>As your DR/BC matures - make scripts more complex – increase maturity, add advanced “INJECTS”</a:t>
            </a:r>
          </a:p>
          <a:p>
            <a:pPr marL="1028700" indent="-514350">
              <a:buClr>
                <a:schemeClr val="tx1"/>
              </a:buClr>
              <a:buSzPct val="100000"/>
            </a:pPr>
            <a:r>
              <a:rPr lang="en-US" dirty="0"/>
              <a:t>Consider the unexpected – not could it happen, but what if it did.</a:t>
            </a:r>
          </a:p>
          <a:p>
            <a:pPr marL="1028700" indent="-514350">
              <a:buClr>
                <a:schemeClr val="tx1"/>
              </a:buClr>
              <a:buSzPct val="100000"/>
            </a:pPr>
            <a:r>
              <a:rPr lang="en-US" dirty="0"/>
              <a:t>Don’t share the scenario before the exercise</a:t>
            </a:r>
          </a:p>
          <a:p>
            <a:pPr marL="1028700" indent="-514350">
              <a:buClr>
                <a:schemeClr val="tx1"/>
              </a:buClr>
              <a:buSzPct val="100000"/>
            </a:pPr>
            <a:r>
              <a:rPr lang="en-US" dirty="0"/>
              <a:t>Does  the DR/BCP Team always know when a tabletop will occur?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Exercise Development Steps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752600"/>
            <a:ext cx="8229600" cy="461772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125000"/>
              <a:buNone/>
            </a:pPr>
            <a:r>
              <a:rPr lang="en-US" sz="3200" dirty="0"/>
              <a:t>Building on a Scenario</a:t>
            </a:r>
          </a:p>
          <a:p>
            <a:pPr marL="1028700" indent="-514350">
              <a:buClr>
                <a:schemeClr val="tx1"/>
              </a:buClr>
              <a:buSzPct val="100000"/>
            </a:pPr>
            <a:r>
              <a:rPr lang="en-US" dirty="0"/>
              <a:t>How quickly can you pull together key Business Team Members? </a:t>
            </a:r>
          </a:p>
          <a:p>
            <a:pPr marL="1028700" indent="-514350">
              <a:buClr>
                <a:schemeClr val="tx1"/>
              </a:buClr>
              <a:buSzPct val="100000"/>
            </a:pPr>
            <a:r>
              <a:rPr lang="en-US" dirty="0"/>
              <a:t>How quickly can all key individuals be contacted and mobilized to the alternate location?</a:t>
            </a:r>
          </a:p>
          <a:p>
            <a:pPr marL="1028700" indent="-514350">
              <a:buClr>
                <a:schemeClr val="tx1"/>
              </a:buClr>
              <a:buSzPct val="100000"/>
            </a:pPr>
            <a:r>
              <a:rPr lang="en-US" dirty="0"/>
              <a:t>Do you test the involvement of any outside parties? (i.e. law enforcement, safety, utilities, telephone, ISP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Exercise Development Steps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8556" y="1476469"/>
            <a:ext cx="8229600" cy="438912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tx1"/>
              </a:buClr>
              <a:buSzPct val="125000"/>
              <a:buNone/>
            </a:pPr>
            <a:r>
              <a:rPr lang="en-US" sz="3400" dirty="0"/>
              <a:t>Objectives of Exercise</a:t>
            </a:r>
            <a:endParaRPr lang="en-US" sz="1200" dirty="0"/>
          </a:p>
          <a:p>
            <a:pPr>
              <a:buNone/>
            </a:pPr>
            <a:r>
              <a:rPr lang="en-US" b="1" dirty="0"/>
              <a:t>Tabletop Exercise Program Objectives</a:t>
            </a:r>
            <a:endParaRPr lang="en-US" dirty="0"/>
          </a:p>
          <a:p>
            <a:pPr marL="514350" indent="-514350"/>
            <a:r>
              <a:rPr lang="en-US" dirty="0"/>
              <a:t>To improve operational readiness by demonstrating knowledge of the DR/BCP Plan overall </a:t>
            </a:r>
          </a:p>
          <a:p>
            <a:pPr marL="514350" indent="-514350"/>
            <a:r>
              <a:rPr lang="en-US" dirty="0"/>
              <a:t>To improve Company-wide coordination and response capabilities for effective disaster response</a:t>
            </a:r>
          </a:p>
          <a:p>
            <a:pPr marL="514350" indent="-514350"/>
            <a:r>
              <a:rPr lang="en-US" dirty="0"/>
              <a:t>To identify communication pathways and problem areas between IT, outside entities (utilities, media) business areas, regional and state emergency operations centers</a:t>
            </a:r>
          </a:p>
          <a:p>
            <a:pPr marL="514350" indent="-514350"/>
            <a:r>
              <a:rPr lang="en-US" dirty="0"/>
              <a:t> To establish timely response for safety, recovery and restore to normal operation.</a:t>
            </a:r>
          </a:p>
          <a:p>
            <a:pPr marL="514350" indent="-514350" algn="just">
              <a:buNone/>
            </a:pPr>
            <a:endParaRPr lang="en-US" dirty="0"/>
          </a:p>
          <a:p>
            <a:pPr marL="514350" indent="-514350" algn="just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64769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Exercise Development Steps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/>
              <a:t>Tips for an Effective Tabletop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76400"/>
            <a:ext cx="8229600" cy="43891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sz="2800" b="1" dirty="0"/>
              <a:t>Decide how much gloom and doom you want.</a:t>
            </a:r>
            <a:r>
              <a:rPr lang="en-US" sz="2800" dirty="0"/>
              <a:t> </a:t>
            </a:r>
            <a:endParaRPr lang="en-US" sz="1050" dirty="0"/>
          </a:p>
          <a:p>
            <a:pPr lvl="1" fontAlgn="base"/>
            <a:r>
              <a:rPr lang="en-US" sz="2800" dirty="0"/>
              <a:t>Do you want this to be a physical event with assets damaged and destroyed, </a:t>
            </a:r>
          </a:p>
          <a:p>
            <a:pPr lvl="1" fontAlgn="base"/>
            <a:r>
              <a:rPr lang="en-US" sz="2800" dirty="0"/>
              <a:t>Do you just want things inaccessible? </a:t>
            </a:r>
          </a:p>
          <a:p>
            <a:pPr lvl="1" fontAlgn="base"/>
            <a:r>
              <a:rPr lang="en-US" sz="2800" dirty="0"/>
              <a:t>Do you want death and injuries, or just to test the ability to get work up and going someplace else?</a:t>
            </a:r>
          </a:p>
          <a:p>
            <a:pPr lvl="1" fontAlgn="base"/>
            <a:r>
              <a:rPr lang="en-US" sz="2800" dirty="0"/>
              <a:t>Do you test unavailable key people?</a:t>
            </a:r>
          </a:p>
          <a:p>
            <a:pPr lvl="1" fontAlgn="base"/>
            <a:r>
              <a:rPr lang="en-US" sz="2800" dirty="0"/>
              <a:t>How long will your downtime duration be?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8229600" cy="591312"/>
          </a:xfrm>
        </p:spPr>
        <p:txBody>
          <a:bodyPr>
            <a:noAutofit/>
          </a:bodyPr>
          <a:lstStyle/>
          <a:p>
            <a:r>
              <a:rPr lang="en-US" dirty="0"/>
              <a:t>Conducting the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905000"/>
            <a:ext cx="7543800" cy="438912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>
              <a:buClrTx/>
            </a:pPr>
            <a:r>
              <a:rPr lang="en-US" sz="3200" dirty="0"/>
              <a:t>Set the Ground Rules</a:t>
            </a:r>
          </a:p>
          <a:p>
            <a:pPr marL="880110" lvl="1" indent="-514350">
              <a:buClrTx/>
            </a:pPr>
            <a:r>
              <a:rPr lang="en-US" sz="2800" dirty="0">
                <a:cs typeface="Arial" pitchFamily="34" charset="0"/>
              </a:rPr>
              <a:t>Silence Cell Phones </a:t>
            </a:r>
          </a:p>
          <a:p>
            <a:pPr marL="880110" lvl="1" indent="-514350">
              <a:buClrTx/>
            </a:pPr>
            <a:r>
              <a:rPr lang="en-US" sz="2800" dirty="0">
                <a:cs typeface="Arial" pitchFamily="34" charset="0"/>
              </a:rPr>
              <a:t>Establish timelines – Maximum 4 Hours - breaks, lunch etc..</a:t>
            </a:r>
          </a:p>
          <a:p>
            <a:pPr marL="880110" lvl="1" indent="-514350">
              <a:buClrTx/>
            </a:pPr>
            <a:r>
              <a:rPr lang="en-US" sz="2800" dirty="0">
                <a:cs typeface="Arial" pitchFamily="34" charset="0"/>
              </a:rPr>
              <a:t>Has Internal Audit been invited?</a:t>
            </a:r>
          </a:p>
          <a:p>
            <a:pPr marL="788670" lvl="2" indent="-514350">
              <a:buClrTx/>
              <a:buSzPct val="95000"/>
            </a:pPr>
            <a:r>
              <a:rPr lang="en-US" sz="2800" dirty="0">
                <a:cs typeface="Arial" pitchFamily="34" charset="0"/>
              </a:rPr>
              <a:t>Who leads the exercise? </a:t>
            </a:r>
          </a:p>
          <a:p>
            <a:pPr marL="1062990" lvl="3" indent="-514350">
              <a:buClrTx/>
              <a:buSzPct val="95000"/>
            </a:pPr>
            <a:r>
              <a:rPr lang="en-US" sz="2700" dirty="0">
                <a:cs typeface="Arial" pitchFamily="34" charset="0"/>
              </a:rPr>
              <a:t>Can they facilitate and participate.</a:t>
            </a:r>
          </a:p>
          <a:p>
            <a:pPr marL="788670" lvl="2" indent="-514350">
              <a:buClrTx/>
              <a:buSzPct val="95000"/>
            </a:pPr>
            <a:r>
              <a:rPr lang="en-US" sz="2800" dirty="0">
                <a:cs typeface="Arial" pitchFamily="34" charset="0"/>
              </a:rPr>
              <a:t>Consider issues that need to be tabled for later discussion</a:t>
            </a:r>
          </a:p>
          <a:p>
            <a:pPr marL="514350" indent="-514350">
              <a:buClrTx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7800" y="1219200"/>
            <a:ext cx="68580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4008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Polar Plunge</a:t>
            </a:r>
          </a:p>
        </p:txBody>
      </p:sp>
    </p:spTree>
    <p:extLst>
      <p:ext uri="{BB962C8B-B14F-4D97-AF65-F5344CB8AC3E}">
        <p14:creationId xmlns:p14="http://schemas.microsoft.com/office/powerpoint/2010/main" val="2152029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66800"/>
            <a:ext cx="8229600" cy="591312"/>
          </a:xfrm>
        </p:spPr>
        <p:txBody>
          <a:bodyPr>
            <a:noAutofit/>
          </a:bodyPr>
          <a:lstStyle/>
          <a:p>
            <a:r>
              <a:rPr lang="en-US" dirty="0"/>
              <a:t>Conducting the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905000"/>
            <a:ext cx="7772400" cy="43891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ClrTx/>
            </a:pPr>
            <a:r>
              <a:rPr lang="en-US" sz="3200" dirty="0"/>
              <a:t>Set the Ground Rules (</a:t>
            </a:r>
            <a:r>
              <a:rPr lang="en-US" sz="3200" dirty="0" err="1"/>
              <a:t>cont</a:t>
            </a:r>
            <a:r>
              <a:rPr lang="en-US" sz="3200" dirty="0"/>
              <a:t>…)</a:t>
            </a:r>
          </a:p>
          <a:p>
            <a:pPr marL="880110" lvl="1" indent="-514350">
              <a:buClrTx/>
            </a:pPr>
            <a:r>
              <a:rPr lang="en-US" sz="2800" dirty="0">
                <a:cs typeface="Arial" pitchFamily="34" charset="0"/>
              </a:rPr>
              <a:t>Accept the Scenario as Real</a:t>
            </a:r>
          </a:p>
          <a:p>
            <a:pPr marL="880110" lvl="1" indent="-514350">
              <a:buClrTx/>
            </a:pPr>
            <a:r>
              <a:rPr lang="en-US" sz="2800" dirty="0">
                <a:cs typeface="Arial" pitchFamily="34" charset="0"/>
              </a:rPr>
              <a:t>Stay in the Scenario - stay in the mindset that the disaster is really occurring</a:t>
            </a:r>
          </a:p>
          <a:p>
            <a:pPr marL="880110" lvl="1" indent="-514350">
              <a:buClrTx/>
            </a:pPr>
            <a:r>
              <a:rPr lang="en-US" sz="2800" dirty="0"/>
              <a:t>Who will take notes – record issues / follow-up</a:t>
            </a:r>
          </a:p>
          <a:p>
            <a:pPr marL="880110" lvl="1" indent="-514350">
              <a:buClrTx/>
            </a:pPr>
            <a:r>
              <a:rPr lang="en-US" sz="2800" dirty="0"/>
              <a:t>Consider taping the exercise on an audio recorder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8229600" cy="591312"/>
          </a:xfrm>
        </p:spPr>
        <p:txBody>
          <a:bodyPr>
            <a:noAutofit/>
          </a:bodyPr>
          <a:lstStyle/>
          <a:p>
            <a:r>
              <a:rPr lang="en-US" dirty="0"/>
              <a:t>Exercise – Evaluate -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752600"/>
            <a:ext cx="7315200" cy="43891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ClrTx/>
            </a:pPr>
            <a:r>
              <a:rPr lang="en-US" sz="2800" dirty="0"/>
              <a:t>Planned Test scheduled in advance</a:t>
            </a:r>
          </a:p>
          <a:p>
            <a:pPr marL="907542" lvl="1" indent="-514350">
              <a:buClrTx/>
            </a:pPr>
            <a:r>
              <a:rPr lang="en-US" sz="2800" dirty="0"/>
              <a:t>Attendance by all BCP Team required </a:t>
            </a:r>
          </a:p>
          <a:p>
            <a:pPr marL="907542" lvl="1" indent="-514350">
              <a:buClrTx/>
            </a:pPr>
            <a:r>
              <a:rPr lang="en-US" sz="2800" dirty="0"/>
              <a:t>Team is aware of test scenario</a:t>
            </a:r>
          </a:p>
          <a:p>
            <a:pPr marL="514350" indent="-514350">
              <a:buClrTx/>
            </a:pPr>
            <a:r>
              <a:rPr lang="en-US" sz="2800" dirty="0"/>
              <a:t>Document Team Member Attendance</a:t>
            </a:r>
          </a:p>
          <a:p>
            <a:pPr marL="514350" indent="-514350">
              <a:buClrTx/>
            </a:pPr>
            <a:r>
              <a:rPr lang="en-US" sz="2800" dirty="0"/>
              <a:t>Confirm that all Team Members have their own up-to-date copy of the plan</a:t>
            </a:r>
          </a:p>
          <a:p>
            <a:pPr marL="514350" indent="-514350">
              <a:buClrTx/>
            </a:pPr>
            <a:r>
              <a:rPr lang="en-US" sz="2800" dirty="0"/>
              <a:t>The BC/DR coordinator confirms updates are in the plan.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752600"/>
            <a:ext cx="7010400" cy="4389120"/>
          </a:xfrm>
        </p:spPr>
        <p:txBody>
          <a:bodyPr>
            <a:noAutofit/>
          </a:bodyPr>
          <a:lstStyle/>
          <a:p>
            <a:pPr marL="514350" indent="-514350">
              <a:buClrTx/>
            </a:pPr>
            <a:r>
              <a:rPr lang="en-US" sz="2800" dirty="0"/>
              <a:t>Review policies and procedures</a:t>
            </a:r>
          </a:p>
          <a:p>
            <a:pPr marL="514350" indent="-514350">
              <a:buClrTx/>
            </a:pPr>
            <a:r>
              <a:rPr lang="en-US" sz="2800" dirty="0"/>
              <a:t>Discuss business area changes since last updates – detail continuity procedures</a:t>
            </a:r>
          </a:p>
          <a:p>
            <a:pPr marL="514350" indent="-514350">
              <a:buClrTx/>
            </a:pPr>
            <a:r>
              <a:rPr lang="en-US" sz="2800" dirty="0"/>
              <a:t>Confirm accuracy of phone numbers </a:t>
            </a:r>
          </a:p>
          <a:p>
            <a:pPr marL="514350" indent="-514350">
              <a:buClrTx/>
            </a:pPr>
            <a:r>
              <a:rPr lang="en-US" sz="2800" dirty="0"/>
              <a:t>Verify Secure and accessible storage of plan (at home)</a:t>
            </a:r>
          </a:p>
          <a:p>
            <a:pPr marL="514350" indent="-514350">
              <a:buClrTx/>
            </a:pPr>
            <a:r>
              <a:rPr lang="en-US" sz="2800" dirty="0"/>
              <a:t>Executive summary of the test and discussion results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8229600" cy="667512"/>
          </a:xfrm>
        </p:spPr>
        <p:txBody>
          <a:bodyPr>
            <a:normAutofit/>
          </a:bodyPr>
          <a:lstStyle/>
          <a:p>
            <a:r>
              <a:rPr lang="en-US" dirty="0"/>
              <a:t>Exercise – Evaluate - Update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67512"/>
          </a:xfrm>
        </p:spPr>
        <p:txBody>
          <a:bodyPr/>
          <a:lstStyle/>
          <a:p>
            <a:pPr algn="ctr"/>
            <a:r>
              <a:rPr lang="en-US" dirty="0"/>
              <a:t>TIP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524000"/>
            <a:ext cx="7391400" cy="304698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Experience has shown that well planned and interesting exercises yield a high level of preparedness with personnel who are able to better cope with the stressful environment of an actual emergency.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67512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NIST SP800-84 - Guide to Test, Training, and Exercise Programs for IT Plans and Capabilities (google it)</a:t>
            </a:r>
          </a:p>
          <a:p>
            <a:r>
              <a:rPr lang="en-US" dirty="0"/>
              <a:t>Homeland Security Exercise and Evaluation Program (HSEEP) hseep.dhs.gov, FEMA: </a:t>
            </a:r>
            <a:r>
              <a:rPr lang="en-US" sz="2000" dirty="0">
                <a:solidFill>
                  <a:srgbClr val="0070C0"/>
                </a:solidFill>
              </a:rPr>
              <a:t>www.ready.gov/ </a:t>
            </a:r>
          </a:p>
          <a:p>
            <a:r>
              <a:rPr lang="en-US" dirty="0"/>
              <a:t>National Incident Management System (NIMS: </a:t>
            </a:r>
            <a:r>
              <a:rPr lang="en-US" sz="2000" dirty="0">
                <a:solidFill>
                  <a:srgbClr val="0070C0"/>
                </a:solidFill>
              </a:rPr>
              <a:t>https://www.fema.gov/national-incident-management-system </a:t>
            </a:r>
          </a:p>
          <a:p>
            <a:r>
              <a:rPr lang="en-US" dirty="0"/>
              <a:t>Emergency  Management for Your State </a:t>
            </a:r>
            <a:r>
              <a:rPr lang="en-US" sz="2000" u="sng" dirty="0">
                <a:solidFill>
                  <a:srgbClr val="0070C0"/>
                </a:solidFill>
              </a:rPr>
              <a:t>emergencymanagement.wi.gov/</a:t>
            </a:r>
          </a:p>
          <a:p>
            <a:r>
              <a:rPr lang="en-US" dirty="0" err="1"/>
              <a:t>CSOonline</a:t>
            </a:r>
            <a:r>
              <a:rPr lang="en-US" dirty="0"/>
              <a:t> Business Continuity, </a:t>
            </a:r>
            <a:r>
              <a:rPr lang="en-US" sz="2000" dirty="0">
                <a:solidFill>
                  <a:srgbClr val="0070C0"/>
                </a:solidFill>
              </a:rPr>
              <a:t>https://www.csoonline.com/resources/</a:t>
            </a:r>
          </a:p>
          <a:p>
            <a:r>
              <a:rPr lang="en-US" dirty="0"/>
              <a:t>FIPCO, </a:t>
            </a:r>
            <a:r>
              <a:rPr lang="en-US" sz="2000" dirty="0">
                <a:solidFill>
                  <a:srgbClr val="0070C0"/>
                </a:solidFill>
              </a:rPr>
              <a:t>www.fipco.com/itservices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68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806986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Sample Tabletop Exercise Testing</a:t>
            </a:r>
          </a:p>
        </p:txBody>
      </p:sp>
      <p:sp>
        <p:nvSpPr>
          <p:cNvPr id="5" name="Oval 4">
            <a:hlinkClick r:id="rId2"/>
          </p:cNvPr>
          <p:cNvSpPr/>
          <p:nvPr/>
        </p:nvSpPr>
        <p:spPr>
          <a:xfrm>
            <a:off x="2133600" y="4364182"/>
            <a:ext cx="17526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066800"/>
            <a:ext cx="78070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Time Allows, </a:t>
            </a:r>
          </a:p>
          <a:p>
            <a:pPr lvl="1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not email kshaurette@fipco.com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0691" y="3682425"/>
            <a:ext cx="125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FIRE </a:t>
            </a:r>
          </a:p>
        </p:txBody>
      </p:sp>
      <p:sp>
        <p:nvSpPr>
          <p:cNvPr id="7" name="Oval 6">
            <a:hlinkClick r:id="rId3"/>
          </p:cNvPr>
          <p:cNvSpPr/>
          <p:nvPr/>
        </p:nvSpPr>
        <p:spPr>
          <a:xfrm>
            <a:off x="5929745" y="4350328"/>
            <a:ext cx="17526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3682425"/>
            <a:ext cx="174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609600" y="1264024"/>
            <a:ext cx="8229600" cy="493776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ＭＳ Ｐゴシック" charset="0"/>
              </a:rPr>
              <a:t>Identify the major components for BCP/DR.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ＭＳ Ｐゴシック" charset="0"/>
              </a:rPr>
              <a:t>Understand the types of Testing.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ＭＳ Ｐゴシック" charset="0"/>
              </a:rPr>
              <a:t>What is a Script versus a Scenario?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ＭＳ Ｐゴシック" charset="0"/>
              </a:rPr>
              <a:t>Why is a timeline script important?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ＭＳ Ｐゴシック" charset="0"/>
              </a:rPr>
              <a:t>Ties to Incident Response.</a:t>
            </a:r>
          </a:p>
        </p:txBody>
      </p:sp>
    </p:spTree>
    <p:extLst>
      <p:ext uri="{BB962C8B-B14F-4D97-AF65-F5344CB8AC3E}">
        <p14:creationId xmlns:p14="http://schemas.microsoft.com/office/powerpoint/2010/main" val="174065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381000"/>
            <a:ext cx="7327824" cy="5334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Continuity Plan Testing Flowchart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824" y="990600"/>
            <a:ext cx="7467600" cy="50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28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14" y="1009720"/>
            <a:ext cx="8229600" cy="819912"/>
          </a:xfrm>
          <a:ln>
            <a:noFill/>
          </a:ln>
        </p:spPr>
        <p:txBody>
          <a:bodyPr/>
          <a:lstStyle/>
          <a:p>
            <a:r>
              <a:rPr lang="en-US" dirty="0"/>
              <a:t>Ongoing Multi-Year Testing</a:t>
            </a:r>
          </a:p>
        </p:txBody>
      </p:sp>
      <p:sp>
        <p:nvSpPr>
          <p:cNvPr id="31" name="Cube 30"/>
          <p:cNvSpPr/>
          <p:nvPr/>
        </p:nvSpPr>
        <p:spPr>
          <a:xfrm>
            <a:off x="5325774" y="5583678"/>
            <a:ext cx="1752600" cy="457200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Operations Based</a:t>
            </a:r>
          </a:p>
        </p:txBody>
      </p:sp>
      <p:sp>
        <p:nvSpPr>
          <p:cNvPr id="32" name="Cube 31"/>
          <p:cNvSpPr/>
          <p:nvPr/>
        </p:nvSpPr>
        <p:spPr>
          <a:xfrm>
            <a:off x="3099249" y="5583678"/>
            <a:ext cx="1828800" cy="457200"/>
          </a:xfrm>
          <a:prstGeom prst="cube">
            <a:avLst/>
          </a:prstGeom>
          <a:solidFill>
            <a:srgbClr val="BB870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Discussion Based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91627" y="2133600"/>
            <a:ext cx="8323772" cy="3268798"/>
            <a:chOff x="591627" y="2133600"/>
            <a:chExt cx="8323772" cy="3268798"/>
          </a:xfrm>
        </p:grpSpPr>
        <p:sp>
          <p:nvSpPr>
            <p:cNvPr id="28" name="Cube 27"/>
            <p:cNvSpPr/>
            <p:nvPr/>
          </p:nvSpPr>
          <p:spPr>
            <a:xfrm>
              <a:off x="617692" y="4004223"/>
              <a:ext cx="1318327" cy="561187"/>
            </a:xfrm>
            <a:prstGeom prst="cube">
              <a:avLst/>
            </a:prstGeom>
            <a:solidFill>
              <a:srgbClr val="BB87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be 4"/>
            <p:cNvSpPr/>
            <p:nvPr/>
          </p:nvSpPr>
          <p:spPr>
            <a:xfrm>
              <a:off x="1780922" y="4004223"/>
              <a:ext cx="1318327" cy="561187"/>
            </a:xfrm>
            <a:prstGeom prst="cube">
              <a:avLst/>
            </a:prstGeom>
            <a:solidFill>
              <a:srgbClr val="BB87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/>
            <p:cNvSpPr/>
            <p:nvPr/>
          </p:nvSpPr>
          <p:spPr>
            <a:xfrm>
              <a:off x="1780922" y="3630099"/>
              <a:ext cx="1318327" cy="561187"/>
            </a:xfrm>
            <a:prstGeom prst="cube">
              <a:avLst/>
            </a:prstGeom>
            <a:solidFill>
              <a:srgbClr val="BB87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2944152" y="4004223"/>
              <a:ext cx="1550973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2944152" y="3630099"/>
              <a:ext cx="1550973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2944152" y="3255974"/>
              <a:ext cx="1550973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4340028" y="4004223"/>
              <a:ext cx="1783619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ube 22"/>
            <p:cNvSpPr/>
            <p:nvPr/>
          </p:nvSpPr>
          <p:spPr>
            <a:xfrm>
              <a:off x="4340028" y="3630099"/>
              <a:ext cx="1783619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4340028" y="3255974"/>
              <a:ext cx="1783619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5968550" y="4004223"/>
              <a:ext cx="2171363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5968550" y="3630099"/>
              <a:ext cx="2171363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46099" y="2133600"/>
              <a:ext cx="2326460" cy="4533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Full Scale Exercises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21701" y="2896171"/>
              <a:ext cx="2326460" cy="4533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Drills / Test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2514600"/>
              <a:ext cx="2326460" cy="4533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Functional Exercises</a:t>
              </a:r>
            </a:p>
          </p:txBody>
        </p:sp>
        <p:sp>
          <p:nvSpPr>
            <p:cNvPr id="18" name="Cube 17"/>
            <p:cNvSpPr/>
            <p:nvPr/>
          </p:nvSpPr>
          <p:spPr>
            <a:xfrm>
              <a:off x="5968550" y="3255974"/>
              <a:ext cx="2171363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4340028" y="2881849"/>
              <a:ext cx="1783619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5968550" y="2881849"/>
              <a:ext cx="2171363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5968550" y="2507725"/>
              <a:ext cx="2171363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Risk / Reward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695241" y="4752473"/>
              <a:ext cx="7212027" cy="280593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66603" y="5033066"/>
              <a:ext cx="325704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Planning / Training / Maturity</a:t>
              </a:r>
            </a:p>
          </p:txBody>
        </p:sp>
        <p:sp>
          <p:nvSpPr>
            <p:cNvPr id="36" name="Up Arrow 35"/>
            <p:cNvSpPr/>
            <p:nvPr/>
          </p:nvSpPr>
          <p:spPr>
            <a:xfrm>
              <a:off x="8372559" y="2507725"/>
              <a:ext cx="232646" cy="2057686"/>
            </a:xfrm>
            <a:prstGeom prst="upArrow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5400000">
              <a:off x="7599154" y="3623289"/>
              <a:ext cx="2244748" cy="3877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Capabilities</a:t>
              </a:r>
            </a:p>
          </p:txBody>
        </p:sp>
        <p:sp>
          <p:nvSpPr>
            <p:cNvPr id="30" name="Cube 29"/>
            <p:cNvSpPr/>
            <p:nvPr/>
          </p:nvSpPr>
          <p:spPr>
            <a:xfrm>
              <a:off x="591627" y="4038886"/>
              <a:ext cx="1318327" cy="561187"/>
            </a:xfrm>
            <a:prstGeom prst="cube">
              <a:avLst/>
            </a:prstGeom>
            <a:solidFill>
              <a:srgbClr val="BB87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1754857" y="4038886"/>
              <a:ext cx="1318327" cy="561187"/>
            </a:xfrm>
            <a:prstGeom prst="cube">
              <a:avLst/>
            </a:prstGeom>
            <a:solidFill>
              <a:srgbClr val="BB87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/>
            <p:cNvSpPr/>
            <p:nvPr/>
          </p:nvSpPr>
          <p:spPr>
            <a:xfrm>
              <a:off x="2918087" y="4038886"/>
              <a:ext cx="1550973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/>
            <p:cNvSpPr/>
            <p:nvPr/>
          </p:nvSpPr>
          <p:spPr>
            <a:xfrm>
              <a:off x="2918087" y="3664762"/>
              <a:ext cx="1550973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>
              <a:off x="4313963" y="4038886"/>
              <a:ext cx="1783619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Cube 41"/>
            <p:cNvSpPr/>
            <p:nvPr/>
          </p:nvSpPr>
          <p:spPr>
            <a:xfrm>
              <a:off x="4313963" y="3664762"/>
              <a:ext cx="1783619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4313963" y="3290637"/>
              <a:ext cx="1783619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/>
            <p:cNvSpPr/>
            <p:nvPr/>
          </p:nvSpPr>
          <p:spPr>
            <a:xfrm>
              <a:off x="4313963" y="2916512"/>
              <a:ext cx="1783619" cy="561187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36494" y="3657600"/>
            <a:ext cx="2559106" cy="4533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Orientation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8800" y="3270296"/>
            <a:ext cx="2869301" cy="453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Tabletops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27888"/>
            <a:ext cx="8229600" cy="819912"/>
          </a:xfrm>
        </p:spPr>
        <p:txBody>
          <a:bodyPr/>
          <a:lstStyle/>
          <a:p>
            <a:r>
              <a:rPr lang="en-US" dirty="0"/>
              <a:t>Types of Tests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27854"/>
            <a:ext cx="8610600" cy="53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507532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Combination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364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ALL OUT TEST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8229600" cy="704088"/>
          </a:xfrm>
        </p:spPr>
        <p:txBody>
          <a:bodyPr/>
          <a:lstStyle/>
          <a:p>
            <a:r>
              <a:rPr lang="en-US" dirty="0"/>
              <a:t>Defining Roles and responsibilities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752600"/>
          <a:ext cx="8229600" cy="434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919"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Roles and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19">
                <a:tc>
                  <a:txBody>
                    <a:bodyPr/>
                    <a:lstStyle/>
                    <a:p>
                      <a:r>
                        <a:rPr lang="en-US" dirty="0"/>
                        <a:t>DR</a:t>
                      </a:r>
                      <a:r>
                        <a:rPr lang="en-US" baseline="0" dirty="0"/>
                        <a:t>/BCP </a:t>
                      </a:r>
                      <a:r>
                        <a:rPr lang="en-US" dirty="0"/>
                        <a:t>Coordinator / Information Security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dirty="0"/>
                        <a:t>Coordinate</a:t>
                      </a:r>
                      <a:r>
                        <a:rPr lang="en-US" baseline="0" dirty="0"/>
                        <a:t> schedule / Exercise facilitator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628"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  <a:r>
                        <a:rPr lang="en-US" baseline="0" dirty="0"/>
                        <a:t>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dirty="0"/>
                        <a:t>Provide guidance and approval of Exercise</a:t>
                      </a:r>
                      <a:r>
                        <a:rPr lang="en-US" baseline="0" dirty="0"/>
                        <a:t> Plan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166">
                <a:tc>
                  <a:txBody>
                    <a:bodyPr/>
                    <a:lstStyle/>
                    <a:p>
                      <a:r>
                        <a:rPr lang="en-US" dirty="0"/>
                        <a:t>IT – Manager</a:t>
                      </a:r>
                      <a:r>
                        <a:rPr lang="en-US" baseline="0" dirty="0"/>
                        <a:t> / Network 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dirty="0"/>
                        <a:t>Coordinate</a:t>
                      </a:r>
                      <a:r>
                        <a:rPr lang="en-US" baseline="0" dirty="0"/>
                        <a:t> IT Recovery Plans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Plan and conduct IT Tests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Support BCP Coordinator in Development and exercising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166">
                <a:tc>
                  <a:txBody>
                    <a:bodyPr/>
                    <a:lstStyle/>
                    <a:p>
                      <a:r>
                        <a:rPr lang="en-US" dirty="0"/>
                        <a:t>Participants</a:t>
                      </a:r>
                      <a:r>
                        <a:rPr lang="en-US" baseline="0" dirty="0"/>
                        <a:t> (all employees, DR/BCP Team, Business Area Managers/SME)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dirty="0"/>
                        <a:t>Member of</a:t>
                      </a:r>
                      <a:r>
                        <a:rPr lang="en-US" baseline="0" dirty="0"/>
                        <a:t> recovery team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Familiar with Plan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Know assignments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Perform specific business duties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/>
              <a:t>Functional and Full Scale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38912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</a:pPr>
            <a:r>
              <a:rPr lang="en-US" sz="2400" dirty="0"/>
              <a:t>IT Recovery - test restore of technology, (i.e. data, network)</a:t>
            </a:r>
          </a:p>
          <a:p>
            <a:pPr marL="457200" indent="-457200">
              <a:buClr>
                <a:schemeClr val="tx1"/>
              </a:buClr>
            </a:pPr>
            <a:r>
              <a:rPr lang="en-US" sz="2400" dirty="0"/>
              <a:t>Going offsite to a backup location tests recovery site preparedness, communications and utilities</a:t>
            </a:r>
          </a:p>
          <a:p>
            <a:pPr marL="457200" indent="-457200">
              <a:buClr>
                <a:schemeClr val="tx1"/>
              </a:buClr>
            </a:pPr>
            <a:r>
              <a:rPr lang="en-US" sz="2400" dirty="0"/>
              <a:t>Trained and informed personnel are typically performing recovery steps</a:t>
            </a:r>
          </a:p>
          <a:p>
            <a:pPr marL="457200" indent="-457200">
              <a:buClr>
                <a:schemeClr val="tx1"/>
              </a:buClr>
            </a:pPr>
            <a:r>
              <a:rPr lang="en-US" sz="2400" dirty="0"/>
              <a:t>Transaction testing verifies restore, connectivity and access using a person that knows the business process</a:t>
            </a:r>
          </a:p>
          <a:p>
            <a:pPr marL="457200" indent="-457200">
              <a:buClr>
                <a:schemeClr val="tx1"/>
              </a:buClr>
            </a:pPr>
            <a:r>
              <a:rPr lang="en-US" sz="2400" dirty="0"/>
              <a:t>Community resources may be involved</a:t>
            </a:r>
          </a:p>
          <a:p>
            <a:pPr algn="ctr">
              <a:buNone/>
            </a:pPr>
            <a:r>
              <a:rPr lang="en-US" sz="2400" b="1" dirty="0"/>
              <a:t>What verifies the completeness of the Plan?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914400"/>
            <a:ext cx="8229600" cy="685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Tabletop Exercises?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290873" y="17526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Provide a forum for the following: </a:t>
            </a:r>
          </a:p>
          <a:p>
            <a:pPr marL="695325" indent="-514350">
              <a:buClrTx/>
            </a:pPr>
            <a:r>
              <a:rPr lang="en-US" sz="3200" dirty="0"/>
              <a:t>Team Building</a:t>
            </a:r>
          </a:p>
          <a:p>
            <a:pPr marL="695325" indent="-514350">
              <a:buClrTx/>
            </a:pPr>
            <a:r>
              <a:rPr lang="en-US" sz="3200" dirty="0"/>
              <a:t>Validate the Plan Documentation</a:t>
            </a:r>
          </a:p>
          <a:p>
            <a:pPr marL="695325" indent="-514350">
              <a:buClrTx/>
            </a:pPr>
            <a:r>
              <a:rPr lang="en-US" sz="3200" dirty="0"/>
              <a:t>Information Collection and Sharing</a:t>
            </a:r>
          </a:p>
          <a:p>
            <a:pPr marL="695325" indent="-514350">
              <a:buClrTx/>
            </a:pPr>
            <a:r>
              <a:rPr lang="en-US" sz="3200" dirty="0"/>
              <a:t>Obtain consensus from team</a:t>
            </a:r>
          </a:p>
          <a:p>
            <a:pPr marL="695325" indent="-514350">
              <a:buClrTx/>
            </a:pPr>
            <a:r>
              <a:rPr lang="en-US" sz="3200" dirty="0"/>
              <a:t>Evaluation of Differing Perspectives</a:t>
            </a:r>
          </a:p>
          <a:p>
            <a:pPr marL="695325" indent="-514350">
              <a:buClrTx/>
            </a:pPr>
            <a:r>
              <a:rPr lang="en-US" sz="3200" dirty="0"/>
              <a:t>Practice makes Easier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NACACS2018_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CA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low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CA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ACACS2018_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CA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7206</TotalTime>
  <Words>936</Words>
  <Application>Microsoft Office PowerPoint</Application>
  <PresentationFormat>On-screen Show (4:3)</PresentationFormat>
  <Paragraphs>166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MS PGothic</vt:lpstr>
      <vt:lpstr>MS PGothic</vt:lpstr>
      <vt:lpstr>.AppleSystemUIFont</vt:lpstr>
      <vt:lpstr>Arial</vt:lpstr>
      <vt:lpstr>Calibri</vt:lpstr>
      <vt:lpstr>Calibri Light</vt:lpstr>
      <vt:lpstr>Constantia</vt:lpstr>
      <vt:lpstr>Lucida Grande</vt:lpstr>
      <vt:lpstr>Wingdings 2</vt:lpstr>
      <vt:lpstr>1_NACACS2018_169</vt:lpstr>
      <vt:lpstr>Flow</vt:lpstr>
      <vt:lpstr>1_Custom Design</vt:lpstr>
      <vt:lpstr>Office Theme</vt:lpstr>
      <vt:lpstr>NACACS2018_169</vt:lpstr>
      <vt:lpstr>1_Office Theme</vt:lpstr>
      <vt:lpstr>PowerPoint Presentation</vt:lpstr>
      <vt:lpstr>PowerPoint Presentation</vt:lpstr>
      <vt:lpstr>Objectives</vt:lpstr>
      <vt:lpstr>PowerPoint Presentation</vt:lpstr>
      <vt:lpstr>Ongoing Multi-Year Testing</vt:lpstr>
      <vt:lpstr>Types of Tests </vt:lpstr>
      <vt:lpstr>Defining Roles and responsibilities</vt:lpstr>
      <vt:lpstr>Functional and Full Scale Tests</vt:lpstr>
      <vt:lpstr>PowerPoint Presentation</vt:lpstr>
      <vt:lpstr>PowerPoint Presentation</vt:lpstr>
      <vt:lpstr>Exercise Development Steps</vt:lpstr>
      <vt:lpstr>Exercise Development Steps</vt:lpstr>
      <vt:lpstr>Exercise Development Steps</vt:lpstr>
      <vt:lpstr>Threat Risk Assessment </vt:lpstr>
      <vt:lpstr>Exercise Development Steps</vt:lpstr>
      <vt:lpstr>Exercise Development Steps</vt:lpstr>
      <vt:lpstr>Exercise Development Steps</vt:lpstr>
      <vt:lpstr>Tips for an Effective Tabletop</vt:lpstr>
      <vt:lpstr>Conducting the Exercise</vt:lpstr>
      <vt:lpstr>Conducting the Exercise</vt:lpstr>
      <vt:lpstr>Exercise – Evaluate - Update</vt:lpstr>
      <vt:lpstr>Exercise – Evaluate - Update</vt:lpstr>
      <vt:lpstr>TIP</vt:lpstr>
      <vt:lpstr>Resources</vt:lpstr>
      <vt:lpstr>PowerPoint Presentation</vt:lpstr>
    </vt:vector>
  </TitlesOfParts>
  <Company>Wisconsin Bankers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Surviving a Mock Disaster</dc:title>
  <dc:creator>kshaurette</dc:creator>
  <cp:lastModifiedBy>Ken Shaurette</cp:lastModifiedBy>
  <cp:revision>15617</cp:revision>
  <cp:lastPrinted>2018-02-19T13:39:08Z</cp:lastPrinted>
  <dcterms:created xsi:type="dcterms:W3CDTF">2011-07-14T13:05:10Z</dcterms:created>
  <dcterms:modified xsi:type="dcterms:W3CDTF">2019-03-20T19:01:50Z</dcterms:modified>
</cp:coreProperties>
</file>