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933" r:id="rId2"/>
  </p:sldMasterIdLst>
  <p:notesMasterIdLst>
    <p:notesMasterId r:id="rId99"/>
  </p:notesMasterIdLst>
  <p:sldIdLst>
    <p:sldId id="256" r:id="rId3"/>
    <p:sldId id="384" r:id="rId4"/>
    <p:sldId id="315" r:id="rId5"/>
    <p:sldId id="385" r:id="rId6"/>
    <p:sldId id="386" r:id="rId7"/>
    <p:sldId id="388" r:id="rId8"/>
    <p:sldId id="421" r:id="rId9"/>
    <p:sldId id="422" r:id="rId10"/>
    <p:sldId id="437" r:id="rId11"/>
    <p:sldId id="419" r:id="rId12"/>
    <p:sldId id="423" r:id="rId13"/>
    <p:sldId id="436" r:id="rId14"/>
    <p:sldId id="391" r:id="rId15"/>
    <p:sldId id="383" r:id="rId16"/>
    <p:sldId id="328" r:id="rId17"/>
    <p:sldId id="316" r:id="rId18"/>
    <p:sldId id="435" r:id="rId19"/>
    <p:sldId id="335" r:id="rId20"/>
    <p:sldId id="392" r:id="rId21"/>
    <p:sldId id="394" r:id="rId22"/>
    <p:sldId id="393" r:id="rId23"/>
    <p:sldId id="434" r:id="rId24"/>
    <p:sldId id="395" r:id="rId25"/>
    <p:sldId id="431" r:id="rId26"/>
    <p:sldId id="432" r:id="rId27"/>
    <p:sldId id="433" r:id="rId28"/>
    <p:sldId id="318" r:id="rId29"/>
    <p:sldId id="264" r:id="rId30"/>
    <p:sldId id="359" r:id="rId31"/>
    <p:sldId id="266" r:id="rId32"/>
    <p:sldId id="265" r:id="rId33"/>
    <p:sldId id="343" r:id="rId34"/>
    <p:sldId id="282" r:id="rId35"/>
    <p:sldId id="295" r:id="rId36"/>
    <p:sldId id="341" r:id="rId37"/>
    <p:sldId id="440" r:id="rId38"/>
    <p:sldId id="457" r:id="rId39"/>
    <p:sldId id="441" r:id="rId40"/>
    <p:sldId id="455" r:id="rId41"/>
    <p:sldId id="442" r:id="rId42"/>
    <p:sldId id="443" r:id="rId43"/>
    <p:sldId id="444" r:id="rId44"/>
    <p:sldId id="445" r:id="rId45"/>
    <p:sldId id="446" r:id="rId46"/>
    <p:sldId id="447" r:id="rId47"/>
    <p:sldId id="448" r:id="rId48"/>
    <p:sldId id="449" r:id="rId49"/>
    <p:sldId id="450" r:id="rId50"/>
    <p:sldId id="451" r:id="rId51"/>
    <p:sldId id="452" r:id="rId52"/>
    <p:sldId id="453" r:id="rId53"/>
    <p:sldId id="454" r:id="rId54"/>
    <p:sldId id="456" r:id="rId55"/>
    <p:sldId id="398" r:id="rId56"/>
    <p:sldId id="288" r:id="rId57"/>
    <p:sldId id="290" r:id="rId58"/>
    <p:sldId id="289" r:id="rId59"/>
    <p:sldId id="368" r:id="rId60"/>
    <p:sldId id="291" r:id="rId61"/>
    <p:sldId id="404" r:id="rId62"/>
    <p:sldId id="438" r:id="rId63"/>
    <p:sldId id="424" r:id="rId64"/>
    <p:sldId id="425" r:id="rId65"/>
    <p:sldId id="426" r:id="rId66"/>
    <p:sldId id="296" r:id="rId67"/>
    <p:sldId id="339" r:id="rId68"/>
    <p:sldId id="320" r:id="rId69"/>
    <p:sldId id="407" r:id="rId70"/>
    <p:sldId id="325" r:id="rId71"/>
    <p:sldId id="299" r:id="rId72"/>
    <p:sldId id="326" r:id="rId73"/>
    <p:sldId id="390" r:id="rId74"/>
    <p:sldId id="403" r:id="rId75"/>
    <p:sldId id="399" r:id="rId76"/>
    <p:sldId id="400" r:id="rId77"/>
    <p:sldId id="401" r:id="rId78"/>
    <p:sldId id="402" r:id="rId79"/>
    <p:sldId id="369" r:id="rId80"/>
    <p:sldId id="370" r:id="rId81"/>
    <p:sldId id="371" r:id="rId82"/>
    <p:sldId id="372" r:id="rId83"/>
    <p:sldId id="373" r:id="rId84"/>
    <p:sldId id="374" r:id="rId85"/>
    <p:sldId id="376" r:id="rId86"/>
    <p:sldId id="377" r:id="rId87"/>
    <p:sldId id="378" r:id="rId88"/>
    <p:sldId id="379" r:id="rId89"/>
    <p:sldId id="380" r:id="rId90"/>
    <p:sldId id="405" r:id="rId91"/>
    <p:sldId id="381" r:id="rId92"/>
    <p:sldId id="382" r:id="rId93"/>
    <p:sldId id="304" r:id="rId94"/>
    <p:sldId id="416" r:id="rId95"/>
    <p:sldId id="417" r:id="rId96"/>
    <p:sldId id="428" r:id="rId97"/>
    <p:sldId id="415" r:id="rId98"/>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ＭＳ Ｐゴシック" pitchFamily="34" charset="-128"/>
        <a:cs typeface="+mn-cs"/>
      </a:defRPr>
    </a:lvl5pPr>
    <a:lvl6pPr marL="2286000" algn="l" defTabSz="914400" rtl="0" eaLnBrk="1" latinLnBrk="0" hangingPunct="1">
      <a:defRPr kern="1200">
        <a:solidFill>
          <a:schemeClr val="tx1"/>
        </a:solidFill>
        <a:latin typeface="Calibri" pitchFamily="34" charset="0"/>
        <a:ea typeface="ＭＳ Ｐゴシック" pitchFamily="34" charset="-128"/>
        <a:cs typeface="+mn-cs"/>
      </a:defRPr>
    </a:lvl6pPr>
    <a:lvl7pPr marL="2743200" algn="l" defTabSz="914400" rtl="0" eaLnBrk="1" latinLnBrk="0" hangingPunct="1">
      <a:defRPr kern="1200">
        <a:solidFill>
          <a:schemeClr val="tx1"/>
        </a:solidFill>
        <a:latin typeface="Calibri" pitchFamily="34" charset="0"/>
        <a:ea typeface="ＭＳ Ｐゴシック" pitchFamily="34" charset="-128"/>
        <a:cs typeface="+mn-cs"/>
      </a:defRPr>
    </a:lvl7pPr>
    <a:lvl8pPr marL="3200400" algn="l" defTabSz="914400" rtl="0" eaLnBrk="1" latinLnBrk="0" hangingPunct="1">
      <a:defRPr kern="1200">
        <a:solidFill>
          <a:schemeClr val="tx1"/>
        </a:solidFill>
        <a:latin typeface="Calibri" pitchFamily="34" charset="0"/>
        <a:ea typeface="ＭＳ Ｐゴシック" pitchFamily="34" charset="-128"/>
        <a:cs typeface="+mn-cs"/>
      </a:defRPr>
    </a:lvl8pPr>
    <a:lvl9pPr marL="3657600" algn="l" defTabSz="914400" rtl="0" eaLnBrk="1" latinLnBrk="0" hangingPunct="1">
      <a:defRPr kern="1200">
        <a:solidFill>
          <a:schemeClr val="tx1"/>
        </a:solidFill>
        <a:latin typeface="Calibri" pitchFamily="34" charset="0"/>
        <a:ea typeface="ＭＳ Ｐゴシック" pitchFamily="34" charset="-128"/>
        <a:cs typeface="+mn-cs"/>
      </a:defRPr>
    </a:lvl9pPr>
  </p:defaultTextStyle>
  <p:extLst>
    <p:ext uri="{521415D9-36F7-43E2-AB2F-B90AF26B5E84}">
      <p14:sectionLst xmlns:p14="http://schemas.microsoft.com/office/powerpoint/2010/main">
        <p14:section name="Default Section" id="{2CE8AD36-518D-4F67-B566-A49B513448DA}">
          <p14:sldIdLst>
            <p14:sldId id="256"/>
            <p14:sldId id="384"/>
            <p14:sldId id="315"/>
            <p14:sldId id="385"/>
            <p14:sldId id="386"/>
            <p14:sldId id="388"/>
            <p14:sldId id="421"/>
            <p14:sldId id="422"/>
            <p14:sldId id="437"/>
            <p14:sldId id="419"/>
            <p14:sldId id="423"/>
            <p14:sldId id="436"/>
          </p14:sldIdLst>
        </p14:section>
        <p14:section name="Untitled Section" id="{09821359-329E-4290-AC01-BE52BA66BF76}">
          <p14:sldIdLst>
            <p14:sldId id="391"/>
            <p14:sldId id="383"/>
            <p14:sldId id="328"/>
            <p14:sldId id="316"/>
            <p14:sldId id="435"/>
            <p14:sldId id="335"/>
            <p14:sldId id="392"/>
            <p14:sldId id="394"/>
            <p14:sldId id="393"/>
            <p14:sldId id="434"/>
            <p14:sldId id="395"/>
            <p14:sldId id="431"/>
            <p14:sldId id="432"/>
            <p14:sldId id="433"/>
            <p14:sldId id="318"/>
            <p14:sldId id="264"/>
            <p14:sldId id="359"/>
            <p14:sldId id="266"/>
            <p14:sldId id="265"/>
            <p14:sldId id="343"/>
            <p14:sldId id="282"/>
            <p14:sldId id="295"/>
            <p14:sldId id="341"/>
            <p14:sldId id="440"/>
            <p14:sldId id="457"/>
            <p14:sldId id="441"/>
            <p14:sldId id="455"/>
            <p14:sldId id="442"/>
            <p14:sldId id="443"/>
            <p14:sldId id="444"/>
            <p14:sldId id="445"/>
            <p14:sldId id="446"/>
            <p14:sldId id="447"/>
            <p14:sldId id="448"/>
            <p14:sldId id="449"/>
            <p14:sldId id="450"/>
            <p14:sldId id="451"/>
            <p14:sldId id="452"/>
            <p14:sldId id="453"/>
            <p14:sldId id="454"/>
            <p14:sldId id="456"/>
            <p14:sldId id="398"/>
            <p14:sldId id="288"/>
            <p14:sldId id="290"/>
            <p14:sldId id="289"/>
            <p14:sldId id="368"/>
            <p14:sldId id="291"/>
            <p14:sldId id="404"/>
            <p14:sldId id="438"/>
            <p14:sldId id="424"/>
            <p14:sldId id="425"/>
            <p14:sldId id="426"/>
            <p14:sldId id="296"/>
            <p14:sldId id="339"/>
            <p14:sldId id="320"/>
            <p14:sldId id="407"/>
            <p14:sldId id="325"/>
            <p14:sldId id="299"/>
            <p14:sldId id="326"/>
            <p14:sldId id="390"/>
            <p14:sldId id="403"/>
            <p14:sldId id="399"/>
            <p14:sldId id="400"/>
            <p14:sldId id="401"/>
            <p14:sldId id="402"/>
            <p14:sldId id="369"/>
            <p14:sldId id="370"/>
            <p14:sldId id="371"/>
            <p14:sldId id="372"/>
            <p14:sldId id="373"/>
            <p14:sldId id="374"/>
            <p14:sldId id="376"/>
            <p14:sldId id="377"/>
            <p14:sldId id="378"/>
            <p14:sldId id="379"/>
            <p14:sldId id="380"/>
            <p14:sldId id="405"/>
            <p14:sldId id="381"/>
            <p14:sldId id="382"/>
            <p14:sldId id="304"/>
            <p14:sldId id="416"/>
            <p14:sldId id="417"/>
            <p14:sldId id="428"/>
            <p14:sldId id="41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A9A7"/>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5376" autoAdjust="0"/>
  </p:normalViewPr>
  <p:slideViewPr>
    <p:cSldViewPr snapToGrid="0" snapToObjects="1">
      <p:cViewPr varScale="1">
        <p:scale>
          <a:sx n="109" d="100"/>
          <a:sy n="109" d="100"/>
        </p:scale>
        <p:origin x="192"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53B14364-84E4-446F-9FE8-5F23F99E32D6}" type="datetimeFigureOut">
              <a:rPr lang="en-US"/>
              <a:pPr>
                <a:defRPr/>
              </a:pPr>
              <a:t>9/20/2019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D1733F2D-7904-4202-A12A-14E5E661AB95}" type="slidenum">
              <a:rPr lang="en-US"/>
              <a:pPr>
                <a:defRPr/>
              </a:pPr>
              <a:t>‹#›</a:t>
            </a:fld>
            <a:endParaRPr lang="en-US"/>
          </a:p>
        </p:txBody>
      </p:sp>
    </p:spTree>
    <p:extLst>
      <p:ext uri="{BB962C8B-B14F-4D97-AF65-F5344CB8AC3E}">
        <p14:creationId xmlns:p14="http://schemas.microsoft.com/office/powerpoint/2010/main" val="14151045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mail.wisbank.com/owa/redir.aspx?C=6a2052df3e0f4d5f895e977a500c52b4&amp;URL=http://www.consumer.ftc.gov/articles/0149-debt-collection" TargetMode="External"/><Relationship Id="rId2" Type="http://schemas.openxmlformats.org/officeDocument/2006/relationships/slide" Target="../slides/slide33.xml"/><Relationship Id="rId1" Type="http://schemas.openxmlformats.org/officeDocument/2006/relationships/notesMaster" Target="../notesMasters/notesMaster1.xml"/><Relationship Id="rId5" Type="http://schemas.openxmlformats.org/officeDocument/2006/relationships/hyperlink" Target="https://mail.wisbank.com/owa/redir.aspx?C=6a2052df3e0f4d5f895e977a500c52b4&amp;URL=https://www.ftccomplaintassistant.gov/#%26panel1-1" TargetMode="External"/><Relationship Id="rId4" Type="http://schemas.openxmlformats.org/officeDocument/2006/relationships/hyperlink" Target="https://mail.wisbank.com/owa/redir.aspx?C=6a2052df3e0f4d5f895e977a500c52b4&amp;URL=http://annualcreditreport.com"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fld id="{BE7BB7DE-5212-4EEC-BF85-E9D2689B0777}" type="slidenum">
              <a:rPr lang="en-US" altLang="en-US" smtClean="0"/>
              <a:pPr eaLnBrk="1" hangingPunct="1"/>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59396"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200" b="0" i="0" u="none" strike="noStrike" kern="0" cap="none" spc="0" normalizeH="0" baseline="0" noProof="0">
                <a:ln>
                  <a:noFill/>
                </a:ln>
                <a:solidFill>
                  <a:schemeClr val="tx1"/>
                </a:solidFill>
                <a:effectLst/>
                <a:uLnTx/>
                <a:uFillTx/>
                <a:latin typeface="Calibri" pitchFamily="34" charset="0"/>
              </a:rPr>
              <a:t>Security Policy Discussion with Senior Leadership</a:t>
            </a:r>
          </a:p>
        </p:txBody>
      </p:sp>
      <p:sp>
        <p:nvSpPr>
          <p:cNvPr id="59397"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200" b="0" i="0" u="none" strike="noStrike" kern="0" cap="none" spc="0" normalizeH="0" baseline="0" noProof="0">
                <a:ln>
                  <a:noFill/>
                </a:ln>
                <a:solidFill>
                  <a:schemeClr val="tx1"/>
                </a:solidFill>
                <a:effectLst/>
                <a:uLnTx/>
                <a:uFillTx/>
                <a:latin typeface="Calibri" pitchFamily="34" charset="0"/>
              </a:rPr>
              <a:t>23 January 2006</a:t>
            </a:r>
          </a:p>
        </p:txBody>
      </p:sp>
      <p:sp>
        <p:nvSpPr>
          <p:cNvPr id="59398"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21EB1AE7-E5BD-4484-ADBD-C7DD9B935239}" type="slidenum">
              <a:rPr kumimoji="0" lang="en-US" altLang="en-US" sz="1200" b="0" i="0" u="none" strike="noStrike" kern="0" cap="none" spc="0" normalizeH="0" baseline="0" noProof="0" smtClean="0">
                <a:ln>
                  <a:noFill/>
                </a:ln>
                <a:solidFill>
                  <a:schemeClr val="tx1"/>
                </a:solidFill>
                <a:effectLst/>
                <a:uLnTx/>
                <a:uFillTx/>
                <a:latin typeface="Calibri" pitchFamily="34" charset="0"/>
              </a:rPr>
              <a:pPr marL="0" marR="0" lvl="0" indent="0" defTabSz="914400" eaLnBrk="1" fontAlgn="auto" latinLnBrk="0" hangingPunct="1">
                <a:lnSpc>
                  <a:spcPct val="100000"/>
                </a:lnSpc>
                <a:spcBef>
                  <a:spcPct val="0"/>
                </a:spcBef>
                <a:spcAft>
                  <a:spcPts val="0"/>
                </a:spcAft>
                <a:buClrTx/>
                <a:buSzTx/>
                <a:buFontTx/>
                <a:buNone/>
                <a:tabLst/>
                <a:defRPr/>
              </a:pPr>
              <a:t>29</a:t>
            </a:fld>
            <a:endParaRPr kumimoji="0" lang="en-US" altLang="en-US" sz="1200" b="0" i="0" u="none" strike="noStrike" kern="0" cap="none" spc="0" normalizeH="0" baseline="0" noProof="0">
              <a:ln>
                <a:noFill/>
              </a:ln>
              <a:solidFill>
                <a:schemeClr val="tx1"/>
              </a:solidFill>
              <a:effectLst/>
              <a:uLnTx/>
              <a:uFillTx/>
              <a:latin typeface="Calibri" pitchFamily="34" charset="0"/>
            </a:endParaRPr>
          </a:p>
        </p:txBody>
      </p:sp>
    </p:spTree>
    <p:extLst>
      <p:ext uri="{BB962C8B-B14F-4D97-AF65-F5344CB8AC3E}">
        <p14:creationId xmlns:p14="http://schemas.microsoft.com/office/powerpoint/2010/main" val="37815582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lnSpcReduction="10000"/>
          </a:bodyPr>
          <a:lstStyle/>
          <a:p>
            <a:pPr>
              <a:defRPr/>
            </a:pPr>
            <a:r>
              <a:rPr lang="en-US" b="1" dirty="0"/>
              <a:t>What to Do if You Receive a Harassing Call From a Debt Collector:</a:t>
            </a:r>
            <a:endParaRPr lang="en-US" dirty="0"/>
          </a:p>
          <a:p>
            <a:pPr>
              <a:defRPr/>
            </a:pPr>
            <a:r>
              <a:rPr lang="en-US" b="1" dirty="0"/>
              <a:t> </a:t>
            </a:r>
            <a:endParaRPr lang="en-US" dirty="0"/>
          </a:p>
          <a:p>
            <a:pPr>
              <a:defRPr/>
            </a:pPr>
            <a:r>
              <a:rPr lang="en-US" dirty="0"/>
              <a:t>The best protection against debt collection scams is simply knowing your rights. Here's a quick overview.  </a:t>
            </a:r>
          </a:p>
          <a:p>
            <a:pPr>
              <a:defRPr/>
            </a:pPr>
            <a:r>
              <a:rPr lang="en-US" dirty="0"/>
              <a:t>Ask the debt collector to provide official "validation notice" of the debt. Debt collectors are required by law to provide the information in writing. The notice must include the amount of the debt, the name of the creditor and a statement of your rights under the </a:t>
            </a:r>
            <a:r>
              <a:rPr lang="en-US" dirty="0">
                <a:hlinkClick r:id="rId3"/>
              </a:rPr>
              <a:t>Fair Debt Collection Practices Act</a:t>
            </a:r>
            <a:r>
              <a:rPr lang="en-US" dirty="0"/>
              <a:t>. If the self-proclaimed collector won't provide the information, hang up.   </a:t>
            </a:r>
          </a:p>
          <a:p>
            <a:pPr>
              <a:defRPr/>
            </a:pPr>
            <a:r>
              <a:rPr lang="en-US" dirty="0"/>
              <a:t>If you think that a caller may be a fake, ask for his name, company, street address, and telephone number.  Then, confirm that the collection agency is real.   </a:t>
            </a:r>
          </a:p>
          <a:p>
            <a:pPr>
              <a:defRPr/>
            </a:pPr>
            <a:r>
              <a:rPr lang="en-US" dirty="0"/>
              <a:t>Do not provide or confirm any bank account, credit card or other personal information over the phone until you have verified the call. </a:t>
            </a:r>
          </a:p>
          <a:p>
            <a:pPr>
              <a:defRPr/>
            </a:pPr>
            <a:r>
              <a:rPr lang="en-US" dirty="0"/>
              <a:t>Check your credit report for by going to </a:t>
            </a:r>
            <a:r>
              <a:rPr lang="en-US" dirty="0">
                <a:hlinkClick r:id="rId4"/>
              </a:rPr>
              <a:t>annualcreditreport.com</a:t>
            </a:r>
            <a:r>
              <a:rPr lang="en-US" dirty="0"/>
              <a:t> or calling (877) 322-8228. This will help you determine if you have outstanding debts or if there has been suspicious activity under your name.  </a:t>
            </a:r>
          </a:p>
          <a:p>
            <a:pPr>
              <a:defRPr/>
            </a:pPr>
            <a:r>
              <a:rPr lang="en-US" dirty="0"/>
              <a:t>If the scammer has a great deal of personal information about you, be safe and place a fraud alert on your credit report.</a:t>
            </a:r>
          </a:p>
          <a:p>
            <a:pPr>
              <a:defRPr/>
            </a:pPr>
            <a:r>
              <a:rPr lang="en-US" dirty="0">
                <a:hlinkClick r:id="rId5"/>
              </a:rPr>
              <a:t>File a complaint with the Federal Trade Commission</a:t>
            </a:r>
            <a:r>
              <a:rPr lang="en-US" dirty="0"/>
              <a:t> if the caller uses threats. The Fair Debt Collection Practices Act prohibits debt collections from being abusive, unfair or deceptive. </a:t>
            </a:r>
          </a:p>
          <a:p>
            <a:pPr>
              <a:defRPr/>
            </a:pPr>
            <a:endParaRPr lang="en-US" dirty="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30CA962-AE1E-4674-A9A9-69C569E96D06}" type="slidenum">
              <a:rPr lang="en-US" altLang="en-US" smtClean="0"/>
              <a:pPr eaLnBrk="1" hangingPunct="1">
                <a:spcBef>
                  <a:spcPct val="0"/>
                </a:spcBef>
              </a:pPr>
              <a:t>33</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72708"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en-US" altLang="en-US"/>
              <a:t>Security Policy Discussion with Senior Leadership</a:t>
            </a:r>
          </a:p>
        </p:txBody>
      </p:sp>
      <p:sp>
        <p:nvSpPr>
          <p:cNvPr id="72709"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en-US" altLang="en-US"/>
              <a:t>23 January 2006</a:t>
            </a:r>
          </a:p>
        </p:txBody>
      </p:sp>
      <p:sp>
        <p:nvSpPr>
          <p:cNvPr id="72710"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B0FCFCB-38CC-4E8F-9281-06AC4E36776F}" type="slidenum">
              <a:rPr lang="en-US" altLang="en-US" smtClean="0"/>
              <a:pPr eaLnBrk="1" hangingPunct="1">
                <a:spcBef>
                  <a:spcPct val="0"/>
                </a:spcBef>
              </a:pPr>
              <a:t>34</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http://fox6now.com/2013/01/31/contact-6-preventing-cyber-spying/</a:t>
            </a:r>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159DCB0-1041-422F-984D-4CC210536560}" type="slidenum">
              <a:rPr lang="en-US" altLang="en-US">
                <a:solidFill>
                  <a:prstClr val="black"/>
                </a:solidFill>
              </a:rPr>
              <a:pPr eaLnBrk="1" hangingPunct="1">
                <a:spcBef>
                  <a:spcPct val="0"/>
                </a:spcBef>
              </a:pPr>
              <a:t>35</a:t>
            </a:fld>
            <a:endParaRPr lang="en-US" alt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xfrm>
            <a:off x="304708" y="4447461"/>
            <a:ext cx="6457831" cy="473030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kern="1200" dirty="0">
                <a:solidFill>
                  <a:schemeClr val="tx1"/>
                </a:solidFill>
                <a:effectLst/>
                <a:latin typeface="Arial"/>
                <a:ea typeface="MS PGothic" pitchFamily="34" charset="-128"/>
                <a:cs typeface="MS PGothic" pitchFamily="34" charset="-128"/>
              </a:rPr>
              <a:t>SLIDE 13</a:t>
            </a:r>
            <a:br>
              <a:rPr lang="en-US" sz="1200" b="1" kern="1200" dirty="0">
                <a:solidFill>
                  <a:schemeClr val="tx1"/>
                </a:solidFill>
                <a:effectLst/>
                <a:latin typeface="Arial"/>
                <a:ea typeface="MS PGothic" pitchFamily="34" charset="-128"/>
                <a:cs typeface="MS PGothic" pitchFamily="34" charset="-128"/>
              </a:rPr>
            </a:br>
            <a:r>
              <a:rPr lang="en-US" sz="1200" b="1" kern="1200" dirty="0">
                <a:solidFill>
                  <a:schemeClr val="tx1"/>
                </a:solidFill>
                <a:effectLst/>
                <a:latin typeface="Arial"/>
                <a:ea typeface="MS PGothic" pitchFamily="34" charset="-128"/>
                <a:cs typeface="MS PGothic" pitchFamily="34" charset="-128"/>
              </a:rPr>
              <a:t>TALKING POINTS</a:t>
            </a:r>
          </a:p>
          <a:p>
            <a:r>
              <a:rPr lang="en-US" sz="1200" kern="1200" dirty="0">
                <a:solidFill>
                  <a:schemeClr val="tx1"/>
                </a:solidFill>
                <a:effectLst/>
                <a:latin typeface="Arial"/>
                <a:ea typeface="MS PGothic" pitchFamily="34" charset="-128"/>
                <a:cs typeface="MS PGothic" pitchFamily="34" charset="-128"/>
              </a:rPr>
              <a:t>You lock your house, your car, your bike. You also need to lock corporate assets, client info, devices (like phones, laptops, and company routers), online accounts and so on with passwords and PINs—and change them regularly. </a:t>
            </a:r>
          </a:p>
          <a:p>
            <a:endParaRPr lang="en-US" sz="1200" kern="1200" dirty="0">
              <a:solidFill>
                <a:schemeClr val="tx1"/>
              </a:solidFill>
              <a:effectLst/>
              <a:latin typeface="Arial"/>
              <a:ea typeface="MS PGothic" pitchFamily="34" charset="-128"/>
              <a:cs typeface="MS PGothic" pitchFamily="34" charset="-128"/>
            </a:endParaRPr>
          </a:p>
          <a:p>
            <a:r>
              <a:rPr lang="en-US" sz="1200" kern="1200" dirty="0">
                <a:solidFill>
                  <a:schemeClr val="tx1"/>
                </a:solidFill>
                <a:effectLst/>
                <a:latin typeface="Arial"/>
                <a:ea typeface="MS PGothic" pitchFamily="34" charset="-128"/>
                <a:cs typeface="MS PGothic" pitchFamily="34" charset="-128"/>
              </a:rPr>
              <a:t>So what makes a password strong? </a:t>
            </a:r>
            <a:r>
              <a:rPr lang="en-US" sz="1200" b="1" kern="1200" dirty="0">
                <a:solidFill>
                  <a:schemeClr val="tx1"/>
                </a:solidFill>
                <a:effectLst/>
                <a:latin typeface="Arial"/>
                <a:ea typeface="MS PGothic" pitchFamily="34" charset="-128"/>
                <a:cs typeface="MS PGothic" pitchFamily="34" charset="-128"/>
              </a:rPr>
              <a:t>[click]</a:t>
            </a:r>
            <a:endParaRPr lang="en-US" sz="1200" kern="1200" dirty="0">
              <a:solidFill>
                <a:schemeClr val="tx1"/>
              </a:solidFill>
              <a:effectLst/>
              <a:latin typeface="Arial"/>
              <a:ea typeface="MS PGothic" pitchFamily="34" charset="-128"/>
              <a:cs typeface="MS PGothic" pitchFamily="34" charset="-128"/>
            </a:endParaRPr>
          </a:p>
          <a:p>
            <a:endParaRPr lang="en-US" dirty="0"/>
          </a:p>
        </p:txBody>
      </p:sp>
    </p:spTree>
    <p:extLst>
      <p:ext uri="{BB962C8B-B14F-4D97-AF65-F5344CB8AC3E}">
        <p14:creationId xmlns:p14="http://schemas.microsoft.com/office/powerpoint/2010/main" val="32606801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74756"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200" b="0" i="0" u="none" strike="noStrike" kern="0" cap="none" spc="0" normalizeH="0" baseline="0" noProof="0">
                <a:ln>
                  <a:noFill/>
                </a:ln>
                <a:solidFill>
                  <a:schemeClr val="tx1"/>
                </a:solidFill>
                <a:effectLst/>
                <a:uLnTx/>
                <a:uFillTx/>
                <a:latin typeface="Calibri" pitchFamily="34" charset="0"/>
              </a:rPr>
              <a:t>Security Policy Discussion with Senior Leadership</a:t>
            </a:r>
          </a:p>
        </p:txBody>
      </p:sp>
      <p:sp>
        <p:nvSpPr>
          <p:cNvPr id="74757"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200" b="0" i="0" u="none" strike="noStrike" kern="0" cap="none" spc="0" normalizeH="0" baseline="0" noProof="0">
                <a:ln>
                  <a:noFill/>
                </a:ln>
                <a:solidFill>
                  <a:schemeClr val="tx1"/>
                </a:solidFill>
                <a:effectLst/>
                <a:uLnTx/>
                <a:uFillTx/>
                <a:latin typeface="Calibri" pitchFamily="34" charset="0"/>
              </a:rPr>
              <a:t>23 January 2006</a:t>
            </a:r>
          </a:p>
        </p:txBody>
      </p:sp>
      <p:sp>
        <p:nvSpPr>
          <p:cNvPr id="74758"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8BD1DB9C-B3F5-4923-9970-07F1150452C1}" type="slidenum">
              <a:rPr kumimoji="0" lang="en-US" altLang="en-US" sz="1200" b="0" i="0" u="none" strike="noStrike" kern="0" cap="none" spc="0" normalizeH="0" baseline="0" noProof="0" smtClean="0">
                <a:ln>
                  <a:noFill/>
                </a:ln>
                <a:solidFill>
                  <a:schemeClr val="tx1"/>
                </a:solidFill>
                <a:effectLst/>
                <a:uLnTx/>
                <a:uFillTx/>
                <a:latin typeface="Calibri" pitchFamily="34" charset="0"/>
              </a:rPr>
              <a:pPr marL="0" marR="0" lvl="0" indent="0" defTabSz="914400" eaLnBrk="1" fontAlgn="auto" latinLnBrk="0" hangingPunct="1">
                <a:lnSpc>
                  <a:spcPct val="100000"/>
                </a:lnSpc>
                <a:spcBef>
                  <a:spcPct val="0"/>
                </a:spcBef>
                <a:spcAft>
                  <a:spcPts val="0"/>
                </a:spcAft>
                <a:buClrTx/>
                <a:buSzTx/>
                <a:buFontTx/>
                <a:buNone/>
                <a:tabLst/>
                <a:defRPr/>
              </a:pPr>
              <a:t>39</a:t>
            </a:fld>
            <a:endParaRPr kumimoji="0" lang="en-US" altLang="en-US" sz="1200" b="0" i="0" u="none" strike="noStrike" kern="0" cap="none" spc="0" normalizeH="0" baseline="0" noProof="0">
              <a:ln>
                <a:noFill/>
              </a:ln>
              <a:solidFill>
                <a:schemeClr val="tx1"/>
              </a:solidFill>
              <a:effectLst/>
              <a:uLnTx/>
              <a:uFillTx/>
              <a:latin typeface="Calibri" pitchFamily="34" charset="0"/>
            </a:endParaRPr>
          </a:p>
        </p:txBody>
      </p:sp>
    </p:spTree>
    <p:extLst>
      <p:ext uri="{BB962C8B-B14F-4D97-AF65-F5344CB8AC3E}">
        <p14:creationId xmlns:p14="http://schemas.microsoft.com/office/powerpoint/2010/main" val="23806369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3690938" y="185738"/>
            <a:ext cx="3198812" cy="2398712"/>
          </a:xfrm>
          <a:ln/>
        </p:spPr>
      </p:sp>
      <p:sp>
        <p:nvSpPr>
          <p:cNvPr id="32771" name="Notes Placeholder 2"/>
          <p:cNvSpPr>
            <a:spLocks noGrp="1"/>
          </p:cNvSpPr>
          <p:nvPr>
            <p:ph type="body" idx="1"/>
          </p:nvPr>
        </p:nvSpPr>
        <p:spPr>
          <a:xfrm>
            <a:off x="414337" y="490537"/>
            <a:ext cx="6487319" cy="88725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100" b="1" kern="1200" dirty="0">
                <a:solidFill>
                  <a:schemeClr val="tx1"/>
                </a:solidFill>
                <a:effectLst/>
              </a:rPr>
              <a:t>SLIDE 14</a:t>
            </a:r>
            <a:br>
              <a:rPr lang="en-US" sz="1100" b="1" kern="1200" dirty="0">
                <a:solidFill>
                  <a:schemeClr val="tx1"/>
                </a:solidFill>
                <a:effectLst/>
              </a:rPr>
            </a:br>
            <a:r>
              <a:rPr lang="en-US" sz="1100" b="1" kern="1200" dirty="0">
                <a:solidFill>
                  <a:schemeClr val="tx1"/>
                </a:solidFill>
                <a:effectLst/>
              </a:rPr>
              <a:t>NOTE TO SPEAKER</a:t>
            </a:r>
          </a:p>
          <a:p>
            <a:r>
              <a:rPr lang="en-US" sz="1100" i="1" kern="1200" dirty="0">
                <a:solidFill>
                  <a:schemeClr val="tx1"/>
                </a:solidFill>
                <a:effectLst/>
              </a:rPr>
              <a:t>This is a chance for the audience to test </a:t>
            </a:r>
            <a:br>
              <a:rPr lang="en-US" sz="1100" i="1" kern="1200" dirty="0">
                <a:solidFill>
                  <a:schemeClr val="tx1"/>
                </a:solidFill>
                <a:effectLst/>
              </a:rPr>
            </a:br>
            <a:r>
              <a:rPr lang="en-US" sz="1100" i="1" kern="1200" dirty="0">
                <a:solidFill>
                  <a:schemeClr val="tx1"/>
                </a:solidFill>
                <a:effectLst/>
              </a:rPr>
              <a:t>their ability to gauge password strength. Give </a:t>
            </a:r>
            <a:br>
              <a:rPr lang="en-US" sz="1100" i="1" kern="1200" dirty="0">
                <a:solidFill>
                  <a:schemeClr val="tx1"/>
                </a:solidFill>
                <a:effectLst/>
              </a:rPr>
            </a:br>
            <a:r>
              <a:rPr lang="en-US" sz="1100" i="1" kern="1200" dirty="0">
                <a:solidFill>
                  <a:schemeClr val="tx1"/>
                </a:solidFill>
                <a:effectLst/>
              </a:rPr>
              <a:t>everyone 5 or 10 seconds to think about and </a:t>
            </a:r>
            <a:br>
              <a:rPr lang="en-US" sz="1100" i="1" kern="1200" dirty="0">
                <a:solidFill>
                  <a:schemeClr val="tx1"/>
                </a:solidFill>
                <a:effectLst/>
              </a:rPr>
            </a:br>
            <a:r>
              <a:rPr lang="en-US" sz="1100" i="1" kern="1200" dirty="0">
                <a:solidFill>
                  <a:schemeClr val="tx1"/>
                </a:solidFill>
                <a:effectLst/>
              </a:rPr>
              <a:t>decide whether the password is strong. Or ask </a:t>
            </a:r>
            <a:br>
              <a:rPr lang="en-US" sz="1100" i="1" kern="1200" dirty="0">
                <a:solidFill>
                  <a:schemeClr val="tx1"/>
                </a:solidFill>
                <a:effectLst/>
              </a:rPr>
            </a:br>
            <a:r>
              <a:rPr lang="en-US" sz="1100" i="1" kern="1200" dirty="0">
                <a:solidFill>
                  <a:schemeClr val="tx1"/>
                </a:solidFill>
                <a:effectLst/>
              </a:rPr>
              <a:t>for volunteers to give an explanation and then </a:t>
            </a:r>
            <a:br>
              <a:rPr lang="en-US" sz="1100" i="1" kern="1200" dirty="0">
                <a:solidFill>
                  <a:schemeClr val="tx1"/>
                </a:solidFill>
                <a:effectLst/>
              </a:rPr>
            </a:br>
            <a:r>
              <a:rPr lang="en-US" sz="1100" i="1" kern="1200" dirty="0">
                <a:solidFill>
                  <a:schemeClr val="tx1"/>
                </a:solidFill>
                <a:effectLst/>
              </a:rPr>
              <a:t>show the answer.</a:t>
            </a:r>
          </a:p>
          <a:p>
            <a:endParaRPr lang="en-US" sz="1100" kern="1200" dirty="0">
              <a:solidFill>
                <a:schemeClr val="tx1"/>
              </a:solidFill>
              <a:effectLst/>
            </a:endParaRPr>
          </a:p>
          <a:p>
            <a:r>
              <a:rPr lang="en-US" sz="1100" i="1" kern="1200" dirty="0">
                <a:solidFill>
                  <a:schemeClr val="tx1"/>
                </a:solidFill>
                <a:effectLst/>
              </a:rPr>
              <a:t>Here’s how it works:</a:t>
            </a:r>
            <a:endParaRPr lang="en-US" sz="1100" kern="1200" dirty="0">
              <a:solidFill>
                <a:schemeClr val="tx1"/>
              </a:solidFill>
              <a:effectLst/>
            </a:endParaRPr>
          </a:p>
          <a:p>
            <a:pPr marL="228600" lvl="0" indent="-228600" fontAlgn="base">
              <a:buFont typeface="+mj-lt"/>
              <a:buAutoNum type="arabicPeriod"/>
            </a:pPr>
            <a:r>
              <a:rPr lang="en-US" sz="1100" i="1" u="none" strike="noStrike" kern="1200" dirty="0">
                <a:solidFill>
                  <a:schemeClr val="tx1"/>
                </a:solidFill>
                <a:effectLst/>
              </a:rPr>
              <a:t>When </a:t>
            </a:r>
            <a:r>
              <a:rPr lang="en-US" i="1" u="none" strike="noStrike" kern="1200" dirty="0">
                <a:solidFill>
                  <a:schemeClr val="tx1"/>
                </a:solidFill>
                <a:effectLst/>
              </a:rPr>
              <a:t>the</a:t>
            </a:r>
            <a:r>
              <a:rPr lang="en-US" sz="1100" i="1" u="none" strike="noStrike" kern="1200" dirty="0">
                <a:solidFill>
                  <a:schemeClr val="tx1"/>
                </a:solidFill>
                <a:effectLst/>
              </a:rPr>
              <a:t> title of the slide comes up, click </a:t>
            </a:r>
            <a:br>
              <a:rPr lang="en-US" sz="1100" i="1" u="none" strike="noStrike" kern="1200" dirty="0">
                <a:solidFill>
                  <a:schemeClr val="tx1"/>
                </a:solidFill>
                <a:effectLst/>
              </a:rPr>
            </a:br>
            <a:r>
              <a:rPr lang="en-US" sz="1100" i="1" u="none" strike="noStrike" kern="1200" dirty="0">
                <a:solidFill>
                  <a:schemeClr val="tx1"/>
                </a:solidFill>
                <a:effectLst/>
              </a:rPr>
              <a:t>your mouse to display the first password.</a:t>
            </a:r>
          </a:p>
          <a:p>
            <a:pPr marL="228600" lvl="0" indent="-228600" fontAlgn="base">
              <a:buFont typeface="+mj-lt"/>
              <a:buAutoNum type="arabicPeriod"/>
            </a:pPr>
            <a:endParaRPr lang="en-US" sz="1100" u="none" strike="noStrike" kern="1200" dirty="0">
              <a:solidFill>
                <a:schemeClr val="tx1"/>
              </a:solidFill>
              <a:effectLst/>
            </a:endParaRPr>
          </a:p>
          <a:p>
            <a:pPr marL="228600" lvl="0" indent="-228600" fontAlgn="base">
              <a:buFont typeface="+mj-lt"/>
              <a:buAutoNum type="arabicPeriod"/>
            </a:pPr>
            <a:r>
              <a:rPr lang="en-US" sz="1100" i="1" u="none" strike="noStrike" kern="1200" dirty="0">
                <a:solidFill>
                  <a:schemeClr val="tx1"/>
                </a:solidFill>
                <a:effectLst/>
              </a:rPr>
              <a:t>After 5 or 10 seconds, click your mouse again </a:t>
            </a:r>
            <a:br>
              <a:rPr lang="en-US" sz="1100" i="1" u="none" strike="noStrike" kern="1200" dirty="0">
                <a:solidFill>
                  <a:schemeClr val="tx1"/>
                </a:solidFill>
                <a:effectLst/>
              </a:rPr>
            </a:br>
            <a:r>
              <a:rPr lang="en-US" sz="1100" i="1" u="none" strike="noStrike" kern="1200" dirty="0">
                <a:solidFill>
                  <a:schemeClr val="tx1"/>
                </a:solidFill>
                <a:effectLst/>
              </a:rPr>
              <a:t>to display the answer and read the explanation in the talking points.</a:t>
            </a:r>
          </a:p>
          <a:p>
            <a:pPr marL="228600" lvl="0" indent="-228600" fontAlgn="base">
              <a:buFont typeface="+mj-lt"/>
              <a:buAutoNum type="arabicPeriod"/>
            </a:pPr>
            <a:endParaRPr lang="en-US" sz="1100" u="none" strike="noStrike" kern="1200" dirty="0">
              <a:solidFill>
                <a:schemeClr val="tx1"/>
              </a:solidFill>
              <a:effectLst/>
            </a:endParaRPr>
          </a:p>
          <a:p>
            <a:pPr marL="228600" lvl="0" indent="-228600" fontAlgn="base">
              <a:buFont typeface="+mj-lt"/>
              <a:buAutoNum type="arabicPeriod"/>
            </a:pPr>
            <a:r>
              <a:rPr lang="en-US" sz="1100" i="1" u="none" strike="noStrike" kern="1200" dirty="0">
                <a:solidFill>
                  <a:schemeClr val="tx1"/>
                </a:solidFill>
                <a:effectLst/>
              </a:rPr>
              <a:t>Then click your mouse to display the next password.</a:t>
            </a:r>
          </a:p>
          <a:p>
            <a:pPr marL="228600" lvl="0" indent="-228600" fontAlgn="base">
              <a:buFont typeface="+mj-lt"/>
              <a:buAutoNum type="arabicPeriod"/>
            </a:pPr>
            <a:endParaRPr lang="en-US" sz="1100" u="none" strike="noStrike" kern="1200" dirty="0">
              <a:solidFill>
                <a:schemeClr val="tx1"/>
              </a:solidFill>
              <a:effectLst/>
            </a:endParaRPr>
          </a:p>
          <a:p>
            <a:pPr marL="228600" lvl="0" indent="-228600" fontAlgn="base">
              <a:buFont typeface="+mj-lt"/>
              <a:buAutoNum type="arabicPeriod"/>
            </a:pPr>
            <a:r>
              <a:rPr lang="en-US" sz="1100" i="1" u="none" strike="noStrike" kern="1200" dirty="0">
                <a:solidFill>
                  <a:schemeClr val="tx1"/>
                </a:solidFill>
                <a:effectLst/>
              </a:rPr>
              <a:t>Repeat Steps 2 and 3 to make your way through the entire list.</a:t>
            </a:r>
          </a:p>
          <a:p>
            <a:pPr lvl="0" fontAlgn="base"/>
            <a:endParaRPr lang="en-US" sz="1100" u="none" strike="noStrike" kern="1200" dirty="0">
              <a:solidFill>
                <a:schemeClr val="tx1"/>
              </a:solidFill>
              <a:effectLst/>
            </a:endParaRPr>
          </a:p>
          <a:p>
            <a:r>
              <a:rPr lang="en-US" sz="1100" b="1" kern="1200" dirty="0">
                <a:solidFill>
                  <a:schemeClr val="tx1"/>
                </a:solidFill>
                <a:effectLst/>
              </a:rPr>
              <a:t>TALKING POINTS</a:t>
            </a:r>
          </a:p>
          <a:p>
            <a:r>
              <a:rPr lang="en-US" sz="1100" kern="1200" dirty="0">
                <a:solidFill>
                  <a:schemeClr val="tx1"/>
                </a:solidFill>
                <a:effectLst/>
              </a:rPr>
              <a:t>I’m going to show a password and give you a few seconds to determine whether it’s strong—and why or why not. </a:t>
            </a:r>
            <a:r>
              <a:rPr lang="en-US" sz="1100" b="1" kern="1200" dirty="0">
                <a:solidFill>
                  <a:schemeClr val="tx1"/>
                </a:solidFill>
                <a:effectLst/>
              </a:rPr>
              <a:t>[click]</a:t>
            </a:r>
          </a:p>
          <a:p>
            <a:endParaRPr lang="en-US" sz="1100" kern="1200" dirty="0">
              <a:solidFill>
                <a:schemeClr val="tx1"/>
              </a:solidFill>
              <a:effectLst/>
            </a:endParaRPr>
          </a:p>
          <a:p>
            <a:pPr marL="228600" lvl="0" indent="-228600" fontAlgn="base">
              <a:buFont typeface="+mj-lt"/>
              <a:buAutoNum type="arabicPeriod"/>
            </a:pPr>
            <a:r>
              <a:rPr lang="en-US" sz="1100" b="1" u="none" strike="noStrike" kern="1200" dirty="0">
                <a:solidFill>
                  <a:schemeClr val="tx1"/>
                </a:solidFill>
                <a:effectLst/>
              </a:rPr>
              <a:t>WEAK</a:t>
            </a:r>
            <a:r>
              <a:rPr lang="en-US" sz="1100" u="none" strike="noStrike" kern="1200" dirty="0">
                <a:solidFill>
                  <a:schemeClr val="tx1"/>
                </a:solidFill>
                <a:effectLst/>
              </a:rPr>
              <a:t>. This is the most common business password, so it’s at the top of criminal lists to test. </a:t>
            </a:r>
            <a:r>
              <a:rPr lang="en-US" sz="1100" b="1" u="none" strike="noStrike" kern="1200" dirty="0">
                <a:solidFill>
                  <a:schemeClr val="tx1"/>
                </a:solidFill>
                <a:effectLst/>
              </a:rPr>
              <a:t>[click]</a:t>
            </a:r>
          </a:p>
          <a:p>
            <a:pPr marL="228600" lvl="0" indent="-228600" fontAlgn="base">
              <a:buFont typeface="+mj-lt"/>
              <a:buAutoNum type="arabicPeriod"/>
            </a:pPr>
            <a:endParaRPr lang="en-US" sz="1100" u="none" strike="noStrike" kern="1200" dirty="0">
              <a:solidFill>
                <a:schemeClr val="tx1"/>
              </a:solidFill>
              <a:effectLst/>
            </a:endParaRPr>
          </a:p>
          <a:p>
            <a:pPr marL="228600" lvl="0" indent="-228600" fontAlgn="base">
              <a:buFont typeface="+mj-lt"/>
              <a:buAutoNum type="arabicPeriod"/>
            </a:pPr>
            <a:r>
              <a:rPr lang="en-US" sz="1100" b="1" u="none" strike="noStrike" kern="1200" dirty="0">
                <a:solidFill>
                  <a:schemeClr val="tx1"/>
                </a:solidFill>
                <a:effectLst/>
              </a:rPr>
              <a:t>WEAK</a:t>
            </a:r>
            <a:r>
              <a:rPr lang="en-US" sz="1100" u="none" strike="noStrike" kern="1200" dirty="0">
                <a:solidFill>
                  <a:schemeClr val="tx1"/>
                </a:solidFill>
                <a:effectLst/>
              </a:rPr>
              <a:t>. A date—birthday or anniversary, for example—can be known and easily found by a criminal. </a:t>
            </a:r>
            <a:r>
              <a:rPr lang="en-US" sz="1100" b="1" u="none" strike="noStrike" kern="1200" dirty="0">
                <a:solidFill>
                  <a:schemeClr val="tx1"/>
                </a:solidFill>
                <a:effectLst/>
              </a:rPr>
              <a:t>[click]</a:t>
            </a:r>
          </a:p>
          <a:p>
            <a:pPr marL="228600" lvl="0" indent="-228600" fontAlgn="base">
              <a:buFont typeface="+mj-lt"/>
              <a:buAutoNum type="arabicPeriod"/>
            </a:pPr>
            <a:endParaRPr lang="en-US" sz="1100" u="none" strike="noStrike" kern="1200" dirty="0">
              <a:solidFill>
                <a:schemeClr val="tx1"/>
              </a:solidFill>
              <a:effectLst/>
            </a:endParaRPr>
          </a:p>
          <a:p>
            <a:pPr marL="228600" lvl="0" indent="-228600" fontAlgn="base">
              <a:buFont typeface="+mj-lt"/>
              <a:buAutoNum type="arabicPeriod"/>
            </a:pPr>
            <a:r>
              <a:rPr lang="en-US" sz="1100" b="1" u="none" strike="noStrike" kern="1200" dirty="0">
                <a:solidFill>
                  <a:schemeClr val="tx1"/>
                </a:solidFill>
                <a:effectLst/>
              </a:rPr>
              <a:t>WEAK</a:t>
            </a:r>
            <a:r>
              <a:rPr lang="en-US" sz="1100" u="none" strike="noStrike" kern="1200" dirty="0">
                <a:solidFill>
                  <a:schemeClr val="tx1"/>
                </a:solidFill>
                <a:effectLst/>
              </a:rPr>
              <a:t>. Don’t use a single word that you can find in any dictionary in any language (</a:t>
            </a:r>
            <a:r>
              <a:rPr lang="en-US" sz="1100" i="1" u="none" strike="noStrike" kern="1200" dirty="0">
                <a:solidFill>
                  <a:schemeClr val="tx1"/>
                </a:solidFill>
                <a:effectLst/>
              </a:rPr>
              <a:t>advantageous</a:t>
            </a:r>
            <a:r>
              <a:rPr lang="en-US" sz="1100" u="none" strike="noStrike" kern="1200" dirty="0">
                <a:solidFill>
                  <a:schemeClr val="tx1"/>
                </a:solidFill>
                <a:effectLst/>
              </a:rPr>
              <a:t>). Criminals can easily break common replacements such as an exclamation point for “t” or </a:t>
            </a:r>
            <a:r>
              <a:rPr lang="en-US" sz="1100" i="1" u="none" strike="noStrike" kern="1200" dirty="0">
                <a:solidFill>
                  <a:schemeClr val="tx1"/>
                </a:solidFill>
                <a:effectLst/>
              </a:rPr>
              <a:t>zero</a:t>
            </a:r>
            <a:r>
              <a:rPr lang="en-US" sz="1100" u="none" strike="noStrike" kern="1200" dirty="0">
                <a:solidFill>
                  <a:schemeClr val="tx1"/>
                </a:solidFill>
                <a:effectLst/>
              </a:rPr>
              <a:t> for “o.” </a:t>
            </a:r>
            <a:r>
              <a:rPr lang="en-US" sz="1100" b="1" u="none" strike="noStrike" kern="1200" dirty="0">
                <a:solidFill>
                  <a:schemeClr val="tx1"/>
                </a:solidFill>
                <a:effectLst/>
              </a:rPr>
              <a:t>[click]</a:t>
            </a:r>
          </a:p>
          <a:p>
            <a:pPr marL="228600" lvl="0" indent="-228600" fontAlgn="base">
              <a:buFont typeface="+mj-lt"/>
              <a:buAutoNum type="arabicPeriod"/>
            </a:pPr>
            <a:endParaRPr lang="en-US" sz="1100" u="none" strike="noStrike" kern="1200" dirty="0">
              <a:solidFill>
                <a:schemeClr val="tx1"/>
              </a:solidFill>
              <a:effectLst/>
            </a:endParaRPr>
          </a:p>
          <a:p>
            <a:pPr marL="228600" lvl="0" indent="-228600" fontAlgn="base">
              <a:buFont typeface="+mj-lt"/>
              <a:buAutoNum type="arabicPeriod"/>
            </a:pPr>
            <a:r>
              <a:rPr lang="en-US" sz="1100" b="1" u="none" strike="noStrike" kern="1200" dirty="0">
                <a:solidFill>
                  <a:schemeClr val="tx1"/>
                </a:solidFill>
                <a:effectLst/>
              </a:rPr>
              <a:t>STRONG</a:t>
            </a:r>
            <a:r>
              <a:rPr lang="en-US" sz="1100" u="none" strike="noStrike" kern="1200" dirty="0">
                <a:solidFill>
                  <a:schemeClr val="tx1"/>
                </a:solidFill>
                <a:effectLst/>
              </a:rPr>
              <a:t>. </a:t>
            </a:r>
            <a:r>
              <a:rPr lang="en-US" sz="1100" b="1" u="none" strike="noStrike" kern="1200" dirty="0" err="1">
                <a:solidFill>
                  <a:schemeClr val="tx1"/>
                </a:solidFill>
                <a:effectLst/>
              </a:rPr>
              <a:t>SwanRiceRedDoor</a:t>
            </a:r>
            <a:br>
              <a:rPr lang="en-US" sz="1100" b="1" u="none" strike="noStrike" kern="1200" dirty="0">
                <a:solidFill>
                  <a:schemeClr val="tx1"/>
                </a:solidFill>
                <a:effectLst/>
              </a:rPr>
            </a:br>
            <a:r>
              <a:rPr lang="en-US" sz="1100" u="none" strike="noStrike" kern="1200" dirty="0">
                <a:solidFill>
                  <a:schemeClr val="tx1"/>
                </a:solidFill>
                <a:effectLst/>
              </a:rPr>
              <a:t>Uses words that don’t make sense grammatically, but mean something to the person who made up the password. It’s also long and uses upper and lower case letters, numbers, and symbols. </a:t>
            </a:r>
            <a:r>
              <a:rPr lang="en-US" sz="1100" b="1" u="none" strike="noStrike" kern="1200" dirty="0">
                <a:solidFill>
                  <a:schemeClr val="tx1"/>
                </a:solidFill>
                <a:effectLst/>
              </a:rPr>
              <a:t>[click]</a:t>
            </a:r>
          </a:p>
          <a:p>
            <a:pPr marL="228600" lvl="0" indent="-228600" fontAlgn="base">
              <a:buFont typeface="+mj-lt"/>
              <a:buAutoNum type="arabicPeriod"/>
            </a:pPr>
            <a:endParaRPr lang="en-US" sz="1100" u="none" strike="noStrike" kern="1200" dirty="0">
              <a:solidFill>
                <a:schemeClr val="tx1"/>
              </a:solidFill>
              <a:effectLst/>
            </a:endParaRPr>
          </a:p>
          <a:p>
            <a:pPr marL="228600" lvl="0" indent="-228600" fontAlgn="base">
              <a:buFont typeface="+mj-lt"/>
              <a:buAutoNum type="arabicPeriod"/>
            </a:pPr>
            <a:r>
              <a:rPr lang="en-US" sz="1100" b="1" u="none" strike="noStrike" kern="1200" dirty="0">
                <a:solidFill>
                  <a:schemeClr val="tx1"/>
                </a:solidFill>
                <a:effectLst/>
              </a:rPr>
              <a:t>WEAK</a:t>
            </a:r>
            <a:r>
              <a:rPr lang="en-US" sz="1100" u="none" strike="noStrike" kern="1200" dirty="0">
                <a:solidFill>
                  <a:schemeClr val="tx1"/>
                </a:solidFill>
                <a:effectLst/>
              </a:rPr>
              <a:t>. Avoid using only numbers--number sequences, repeated numbers, like 22222222, or numbers like Social Security numbers. </a:t>
            </a:r>
            <a:r>
              <a:rPr lang="en-US" sz="1100" b="1" u="none" strike="noStrike" kern="1200" dirty="0">
                <a:solidFill>
                  <a:schemeClr val="tx1"/>
                </a:solidFill>
                <a:effectLst/>
              </a:rPr>
              <a:t>[click]</a:t>
            </a:r>
          </a:p>
          <a:p>
            <a:pPr marL="228600" lvl="0" indent="-228600" fontAlgn="base">
              <a:buFont typeface="+mj-lt"/>
              <a:buAutoNum type="arabicPeriod"/>
            </a:pPr>
            <a:endParaRPr lang="en-US" sz="1100" u="none" strike="noStrike" kern="1200" dirty="0">
              <a:solidFill>
                <a:schemeClr val="tx1"/>
              </a:solidFill>
              <a:effectLst/>
            </a:endParaRPr>
          </a:p>
          <a:p>
            <a:pPr marL="228600" lvl="0" indent="-228600" fontAlgn="base">
              <a:buFont typeface="+mj-lt"/>
              <a:buAutoNum type="arabicPeriod"/>
            </a:pPr>
            <a:r>
              <a:rPr lang="en-US" sz="1100" b="1" u="none" strike="noStrike" kern="1200" dirty="0">
                <a:solidFill>
                  <a:schemeClr val="tx1"/>
                </a:solidFill>
                <a:effectLst/>
              </a:rPr>
              <a:t>STRONG</a:t>
            </a:r>
            <a:r>
              <a:rPr lang="en-US" sz="1100" u="none" strike="noStrike" kern="1200" dirty="0">
                <a:solidFill>
                  <a:schemeClr val="tx1"/>
                </a:solidFill>
                <a:effectLst/>
              </a:rPr>
              <a:t>. This password took the first letters from this sentence:</a:t>
            </a:r>
            <a:br>
              <a:rPr lang="en-US" sz="1100" u="none" strike="noStrike" kern="1200" dirty="0">
                <a:solidFill>
                  <a:schemeClr val="tx1"/>
                </a:solidFill>
                <a:effectLst/>
              </a:rPr>
            </a:br>
            <a:r>
              <a:rPr lang="en-US" sz="1100" b="1" u="none" strike="noStrike" kern="1200" dirty="0">
                <a:solidFill>
                  <a:schemeClr val="tx1"/>
                </a:solidFill>
                <a:effectLst/>
              </a:rPr>
              <a:t>My son Aiden was 3 years old in December.</a:t>
            </a:r>
            <a:br>
              <a:rPr lang="en-US" sz="1100" b="1" u="none" strike="noStrike" kern="1200" dirty="0">
                <a:solidFill>
                  <a:schemeClr val="tx1"/>
                </a:solidFill>
                <a:effectLst/>
              </a:rPr>
            </a:br>
            <a:r>
              <a:rPr lang="en-US" sz="1100" u="none" strike="noStrike" kern="1200" dirty="0">
                <a:solidFill>
                  <a:schemeClr val="tx1"/>
                </a:solidFill>
                <a:effectLst/>
              </a:rPr>
              <a:t>This is a sentence that was easy for the person who made it up to remember, but difficult for others to guess. Mixing in capital and lowercase letters, symbols, and numbers adds complexity.</a:t>
            </a:r>
          </a:p>
          <a:p>
            <a:pPr lvl="0" fontAlgn="base"/>
            <a:endParaRPr lang="en-US" sz="1100" u="none" strike="noStrike" kern="1200" dirty="0">
              <a:solidFill>
                <a:schemeClr val="tx1"/>
              </a:solidFill>
              <a:effectLst/>
            </a:endParaRPr>
          </a:p>
          <a:p>
            <a:r>
              <a:rPr lang="en-US" sz="1100" kern="1200" dirty="0">
                <a:solidFill>
                  <a:schemeClr val="tx1"/>
                </a:solidFill>
                <a:effectLst/>
              </a:rPr>
              <a:t>Now that you have a better sense of what makes passwords strong, let’s look at how to use strong passwords so they’re most effective. </a:t>
            </a:r>
            <a:r>
              <a:rPr lang="en-US" sz="1100" b="1" kern="1200" dirty="0">
                <a:solidFill>
                  <a:schemeClr val="tx1"/>
                </a:solidFill>
                <a:effectLst/>
              </a:rPr>
              <a:t>[click]</a:t>
            </a:r>
            <a:endParaRPr lang="en-US" sz="1100" kern="1200" dirty="0">
              <a:solidFill>
                <a:schemeClr val="tx1"/>
              </a:solidFill>
              <a:effectLst/>
            </a:endParaRPr>
          </a:p>
          <a:p>
            <a:endParaRPr lang="en-US" sz="1100" strike="sngStrike" dirty="0"/>
          </a:p>
          <a:p>
            <a:endParaRPr lang="en-US" strike="sngStrike" dirty="0"/>
          </a:p>
        </p:txBody>
      </p:sp>
    </p:spTree>
    <p:extLst>
      <p:ext uri="{BB962C8B-B14F-4D97-AF65-F5344CB8AC3E}">
        <p14:creationId xmlns:p14="http://schemas.microsoft.com/office/powerpoint/2010/main" val="29092962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3690938" y="185738"/>
            <a:ext cx="3198812" cy="2398712"/>
          </a:xfrm>
          <a:ln/>
        </p:spPr>
      </p:sp>
      <p:sp>
        <p:nvSpPr>
          <p:cNvPr id="32771" name="Notes Placeholder 2"/>
          <p:cNvSpPr>
            <a:spLocks noGrp="1"/>
          </p:cNvSpPr>
          <p:nvPr>
            <p:ph type="body" idx="1"/>
          </p:nvPr>
        </p:nvSpPr>
        <p:spPr>
          <a:xfrm>
            <a:off x="414337" y="490537"/>
            <a:ext cx="6487319" cy="88725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100" b="1" kern="1200" dirty="0">
                <a:solidFill>
                  <a:schemeClr val="tx1"/>
                </a:solidFill>
                <a:effectLst/>
              </a:rPr>
              <a:t>SLIDE 14</a:t>
            </a:r>
            <a:br>
              <a:rPr lang="en-US" sz="1100" b="1" kern="1200" dirty="0">
                <a:solidFill>
                  <a:schemeClr val="tx1"/>
                </a:solidFill>
                <a:effectLst/>
              </a:rPr>
            </a:br>
            <a:r>
              <a:rPr lang="en-US" sz="1100" b="1" kern="1200" dirty="0">
                <a:solidFill>
                  <a:schemeClr val="tx1"/>
                </a:solidFill>
                <a:effectLst/>
              </a:rPr>
              <a:t>NOTE TO SPEAKER</a:t>
            </a:r>
          </a:p>
          <a:p>
            <a:r>
              <a:rPr lang="en-US" sz="1100" i="1" kern="1200" dirty="0">
                <a:solidFill>
                  <a:schemeClr val="tx1"/>
                </a:solidFill>
                <a:effectLst/>
              </a:rPr>
              <a:t>This is a chance for the audience to test </a:t>
            </a:r>
            <a:br>
              <a:rPr lang="en-US" sz="1100" i="1" kern="1200" dirty="0">
                <a:solidFill>
                  <a:schemeClr val="tx1"/>
                </a:solidFill>
                <a:effectLst/>
              </a:rPr>
            </a:br>
            <a:r>
              <a:rPr lang="en-US" sz="1100" i="1" kern="1200" dirty="0">
                <a:solidFill>
                  <a:schemeClr val="tx1"/>
                </a:solidFill>
                <a:effectLst/>
              </a:rPr>
              <a:t>their ability to gauge password strength. Give </a:t>
            </a:r>
            <a:br>
              <a:rPr lang="en-US" sz="1100" i="1" kern="1200" dirty="0">
                <a:solidFill>
                  <a:schemeClr val="tx1"/>
                </a:solidFill>
                <a:effectLst/>
              </a:rPr>
            </a:br>
            <a:r>
              <a:rPr lang="en-US" sz="1100" i="1" kern="1200" dirty="0">
                <a:solidFill>
                  <a:schemeClr val="tx1"/>
                </a:solidFill>
                <a:effectLst/>
              </a:rPr>
              <a:t>everyone 5 or 10 seconds to think about and </a:t>
            </a:r>
            <a:br>
              <a:rPr lang="en-US" sz="1100" i="1" kern="1200" dirty="0">
                <a:solidFill>
                  <a:schemeClr val="tx1"/>
                </a:solidFill>
                <a:effectLst/>
              </a:rPr>
            </a:br>
            <a:r>
              <a:rPr lang="en-US" sz="1100" i="1" kern="1200" dirty="0">
                <a:solidFill>
                  <a:schemeClr val="tx1"/>
                </a:solidFill>
                <a:effectLst/>
              </a:rPr>
              <a:t>decide whether the password is strong. Or ask </a:t>
            </a:r>
            <a:br>
              <a:rPr lang="en-US" sz="1100" i="1" kern="1200" dirty="0">
                <a:solidFill>
                  <a:schemeClr val="tx1"/>
                </a:solidFill>
                <a:effectLst/>
              </a:rPr>
            </a:br>
            <a:r>
              <a:rPr lang="en-US" sz="1100" i="1" kern="1200" dirty="0">
                <a:solidFill>
                  <a:schemeClr val="tx1"/>
                </a:solidFill>
                <a:effectLst/>
              </a:rPr>
              <a:t>for volunteers to give an explanation and then </a:t>
            </a:r>
            <a:br>
              <a:rPr lang="en-US" sz="1100" i="1" kern="1200" dirty="0">
                <a:solidFill>
                  <a:schemeClr val="tx1"/>
                </a:solidFill>
                <a:effectLst/>
              </a:rPr>
            </a:br>
            <a:r>
              <a:rPr lang="en-US" sz="1100" i="1" kern="1200" dirty="0">
                <a:solidFill>
                  <a:schemeClr val="tx1"/>
                </a:solidFill>
                <a:effectLst/>
              </a:rPr>
              <a:t>show the answer.</a:t>
            </a:r>
          </a:p>
          <a:p>
            <a:endParaRPr lang="en-US" sz="1100" kern="1200" dirty="0">
              <a:solidFill>
                <a:schemeClr val="tx1"/>
              </a:solidFill>
              <a:effectLst/>
            </a:endParaRPr>
          </a:p>
          <a:p>
            <a:r>
              <a:rPr lang="en-US" sz="1100" i="1" kern="1200" dirty="0">
                <a:solidFill>
                  <a:schemeClr val="tx1"/>
                </a:solidFill>
                <a:effectLst/>
              </a:rPr>
              <a:t>Here’s how it works:</a:t>
            </a:r>
            <a:endParaRPr lang="en-US" sz="1100" kern="1200" dirty="0">
              <a:solidFill>
                <a:schemeClr val="tx1"/>
              </a:solidFill>
              <a:effectLst/>
            </a:endParaRPr>
          </a:p>
          <a:p>
            <a:pPr marL="228600" lvl="0" indent="-228600" fontAlgn="base">
              <a:buFont typeface="+mj-lt"/>
              <a:buAutoNum type="arabicPeriod"/>
            </a:pPr>
            <a:r>
              <a:rPr lang="en-US" sz="1100" i="1" u="none" strike="noStrike" kern="1200" dirty="0">
                <a:solidFill>
                  <a:schemeClr val="tx1"/>
                </a:solidFill>
                <a:effectLst/>
              </a:rPr>
              <a:t>When </a:t>
            </a:r>
            <a:r>
              <a:rPr lang="en-US" i="1" u="none" strike="noStrike" kern="1200" dirty="0">
                <a:solidFill>
                  <a:schemeClr val="tx1"/>
                </a:solidFill>
                <a:effectLst/>
              </a:rPr>
              <a:t>the</a:t>
            </a:r>
            <a:r>
              <a:rPr lang="en-US" sz="1100" i="1" u="none" strike="noStrike" kern="1200" dirty="0">
                <a:solidFill>
                  <a:schemeClr val="tx1"/>
                </a:solidFill>
                <a:effectLst/>
              </a:rPr>
              <a:t> title of the slide comes up, click </a:t>
            </a:r>
            <a:br>
              <a:rPr lang="en-US" sz="1100" i="1" u="none" strike="noStrike" kern="1200" dirty="0">
                <a:solidFill>
                  <a:schemeClr val="tx1"/>
                </a:solidFill>
                <a:effectLst/>
              </a:rPr>
            </a:br>
            <a:r>
              <a:rPr lang="en-US" sz="1100" i="1" u="none" strike="noStrike" kern="1200" dirty="0">
                <a:solidFill>
                  <a:schemeClr val="tx1"/>
                </a:solidFill>
                <a:effectLst/>
              </a:rPr>
              <a:t>your mouse to display the first password.</a:t>
            </a:r>
          </a:p>
          <a:p>
            <a:pPr marL="228600" lvl="0" indent="-228600" fontAlgn="base">
              <a:buFont typeface="+mj-lt"/>
              <a:buAutoNum type="arabicPeriod"/>
            </a:pPr>
            <a:endParaRPr lang="en-US" sz="1100" u="none" strike="noStrike" kern="1200" dirty="0">
              <a:solidFill>
                <a:schemeClr val="tx1"/>
              </a:solidFill>
              <a:effectLst/>
            </a:endParaRPr>
          </a:p>
          <a:p>
            <a:pPr marL="228600" lvl="0" indent="-228600" fontAlgn="base">
              <a:buFont typeface="+mj-lt"/>
              <a:buAutoNum type="arabicPeriod"/>
            </a:pPr>
            <a:r>
              <a:rPr lang="en-US" sz="1100" i="1" u="none" strike="noStrike" kern="1200" dirty="0">
                <a:solidFill>
                  <a:schemeClr val="tx1"/>
                </a:solidFill>
                <a:effectLst/>
              </a:rPr>
              <a:t>After 5 or 10 seconds, click your mouse again </a:t>
            </a:r>
            <a:br>
              <a:rPr lang="en-US" sz="1100" i="1" u="none" strike="noStrike" kern="1200" dirty="0">
                <a:solidFill>
                  <a:schemeClr val="tx1"/>
                </a:solidFill>
                <a:effectLst/>
              </a:rPr>
            </a:br>
            <a:r>
              <a:rPr lang="en-US" sz="1100" i="1" u="none" strike="noStrike" kern="1200" dirty="0">
                <a:solidFill>
                  <a:schemeClr val="tx1"/>
                </a:solidFill>
                <a:effectLst/>
              </a:rPr>
              <a:t>to display the answer and read the explanation in the talking points.</a:t>
            </a:r>
          </a:p>
          <a:p>
            <a:pPr marL="228600" lvl="0" indent="-228600" fontAlgn="base">
              <a:buFont typeface="+mj-lt"/>
              <a:buAutoNum type="arabicPeriod"/>
            </a:pPr>
            <a:endParaRPr lang="en-US" sz="1100" u="none" strike="noStrike" kern="1200" dirty="0">
              <a:solidFill>
                <a:schemeClr val="tx1"/>
              </a:solidFill>
              <a:effectLst/>
            </a:endParaRPr>
          </a:p>
          <a:p>
            <a:pPr marL="228600" lvl="0" indent="-228600" fontAlgn="base">
              <a:buFont typeface="+mj-lt"/>
              <a:buAutoNum type="arabicPeriod"/>
            </a:pPr>
            <a:r>
              <a:rPr lang="en-US" sz="1100" i="1" u="none" strike="noStrike" kern="1200" dirty="0">
                <a:solidFill>
                  <a:schemeClr val="tx1"/>
                </a:solidFill>
                <a:effectLst/>
              </a:rPr>
              <a:t>Then click your mouse to display the next password.</a:t>
            </a:r>
          </a:p>
          <a:p>
            <a:pPr marL="228600" lvl="0" indent="-228600" fontAlgn="base">
              <a:buFont typeface="+mj-lt"/>
              <a:buAutoNum type="arabicPeriod"/>
            </a:pPr>
            <a:endParaRPr lang="en-US" sz="1100" u="none" strike="noStrike" kern="1200" dirty="0">
              <a:solidFill>
                <a:schemeClr val="tx1"/>
              </a:solidFill>
              <a:effectLst/>
            </a:endParaRPr>
          </a:p>
          <a:p>
            <a:pPr marL="228600" lvl="0" indent="-228600" fontAlgn="base">
              <a:buFont typeface="+mj-lt"/>
              <a:buAutoNum type="arabicPeriod"/>
            </a:pPr>
            <a:r>
              <a:rPr lang="en-US" sz="1100" i="1" u="none" strike="noStrike" kern="1200" dirty="0">
                <a:solidFill>
                  <a:schemeClr val="tx1"/>
                </a:solidFill>
                <a:effectLst/>
              </a:rPr>
              <a:t>Repeat Steps 2 and 3 to make your way through the entire list.</a:t>
            </a:r>
          </a:p>
          <a:p>
            <a:pPr lvl="0" fontAlgn="base"/>
            <a:endParaRPr lang="en-US" sz="1100" u="none" strike="noStrike" kern="1200" dirty="0">
              <a:solidFill>
                <a:schemeClr val="tx1"/>
              </a:solidFill>
              <a:effectLst/>
            </a:endParaRPr>
          </a:p>
          <a:p>
            <a:r>
              <a:rPr lang="en-US" sz="1100" b="1" kern="1200" dirty="0">
                <a:solidFill>
                  <a:schemeClr val="tx1"/>
                </a:solidFill>
                <a:effectLst/>
              </a:rPr>
              <a:t>TALKING POINTS</a:t>
            </a:r>
          </a:p>
          <a:p>
            <a:r>
              <a:rPr lang="en-US" sz="1100" kern="1200" dirty="0">
                <a:solidFill>
                  <a:schemeClr val="tx1"/>
                </a:solidFill>
                <a:effectLst/>
              </a:rPr>
              <a:t>I’m going to show a password and give you a few seconds to determine whether it’s strong—and why or why not. </a:t>
            </a:r>
            <a:r>
              <a:rPr lang="en-US" sz="1100" b="1" kern="1200" dirty="0">
                <a:solidFill>
                  <a:schemeClr val="tx1"/>
                </a:solidFill>
                <a:effectLst/>
              </a:rPr>
              <a:t>[click]</a:t>
            </a:r>
          </a:p>
          <a:p>
            <a:endParaRPr lang="en-US" sz="1100" kern="1200" dirty="0">
              <a:solidFill>
                <a:schemeClr val="tx1"/>
              </a:solidFill>
              <a:effectLst/>
            </a:endParaRPr>
          </a:p>
          <a:p>
            <a:pPr marL="228600" lvl="0" indent="-228600" fontAlgn="base">
              <a:buFont typeface="+mj-lt"/>
              <a:buAutoNum type="arabicPeriod"/>
            </a:pPr>
            <a:r>
              <a:rPr lang="en-US" sz="1100" b="1" u="none" strike="noStrike" kern="1200" dirty="0">
                <a:solidFill>
                  <a:schemeClr val="tx1"/>
                </a:solidFill>
                <a:effectLst/>
              </a:rPr>
              <a:t>WEAK</a:t>
            </a:r>
            <a:r>
              <a:rPr lang="en-US" sz="1100" u="none" strike="noStrike" kern="1200" dirty="0">
                <a:solidFill>
                  <a:schemeClr val="tx1"/>
                </a:solidFill>
                <a:effectLst/>
              </a:rPr>
              <a:t>. This is the most common business password, so it’s at the top of criminal lists to test. </a:t>
            </a:r>
            <a:r>
              <a:rPr lang="en-US" sz="1100" b="1" u="none" strike="noStrike" kern="1200" dirty="0">
                <a:solidFill>
                  <a:schemeClr val="tx1"/>
                </a:solidFill>
                <a:effectLst/>
              </a:rPr>
              <a:t>[click]</a:t>
            </a:r>
          </a:p>
          <a:p>
            <a:pPr marL="228600" lvl="0" indent="-228600" fontAlgn="base">
              <a:buFont typeface="+mj-lt"/>
              <a:buAutoNum type="arabicPeriod"/>
            </a:pPr>
            <a:endParaRPr lang="en-US" sz="1100" u="none" strike="noStrike" kern="1200" dirty="0">
              <a:solidFill>
                <a:schemeClr val="tx1"/>
              </a:solidFill>
              <a:effectLst/>
            </a:endParaRPr>
          </a:p>
          <a:p>
            <a:pPr marL="228600" lvl="0" indent="-228600" fontAlgn="base">
              <a:buFont typeface="+mj-lt"/>
              <a:buAutoNum type="arabicPeriod"/>
            </a:pPr>
            <a:r>
              <a:rPr lang="en-US" sz="1100" b="1" u="none" strike="noStrike" kern="1200" dirty="0">
                <a:solidFill>
                  <a:schemeClr val="tx1"/>
                </a:solidFill>
                <a:effectLst/>
              </a:rPr>
              <a:t>WEAK</a:t>
            </a:r>
            <a:r>
              <a:rPr lang="en-US" sz="1100" u="none" strike="noStrike" kern="1200" dirty="0">
                <a:solidFill>
                  <a:schemeClr val="tx1"/>
                </a:solidFill>
                <a:effectLst/>
              </a:rPr>
              <a:t>. A date—birthday or anniversary, for example—can be known and easily found by a criminal. </a:t>
            </a:r>
            <a:r>
              <a:rPr lang="en-US" sz="1100" b="1" u="none" strike="noStrike" kern="1200" dirty="0">
                <a:solidFill>
                  <a:schemeClr val="tx1"/>
                </a:solidFill>
                <a:effectLst/>
              </a:rPr>
              <a:t>[click]</a:t>
            </a:r>
          </a:p>
          <a:p>
            <a:pPr marL="228600" lvl="0" indent="-228600" fontAlgn="base">
              <a:buFont typeface="+mj-lt"/>
              <a:buAutoNum type="arabicPeriod"/>
            </a:pPr>
            <a:endParaRPr lang="en-US" sz="1100" u="none" strike="noStrike" kern="1200" dirty="0">
              <a:solidFill>
                <a:schemeClr val="tx1"/>
              </a:solidFill>
              <a:effectLst/>
            </a:endParaRPr>
          </a:p>
          <a:p>
            <a:pPr marL="228600" lvl="0" indent="-228600" fontAlgn="base">
              <a:buFont typeface="+mj-lt"/>
              <a:buAutoNum type="arabicPeriod"/>
            </a:pPr>
            <a:r>
              <a:rPr lang="en-US" sz="1100" b="1" u="none" strike="noStrike" kern="1200" dirty="0">
                <a:solidFill>
                  <a:schemeClr val="tx1"/>
                </a:solidFill>
                <a:effectLst/>
              </a:rPr>
              <a:t>WEAK</a:t>
            </a:r>
            <a:r>
              <a:rPr lang="en-US" sz="1100" u="none" strike="noStrike" kern="1200" dirty="0">
                <a:solidFill>
                  <a:schemeClr val="tx1"/>
                </a:solidFill>
                <a:effectLst/>
              </a:rPr>
              <a:t>. Don’t use a single word that you can find in any dictionary in any language (</a:t>
            </a:r>
            <a:r>
              <a:rPr lang="en-US" sz="1100" i="1" u="none" strike="noStrike" kern="1200" dirty="0">
                <a:solidFill>
                  <a:schemeClr val="tx1"/>
                </a:solidFill>
                <a:effectLst/>
              </a:rPr>
              <a:t>advantageous</a:t>
            </a:r>
            <a:r>
              <a:rPr lang="en-US" sz="1100" u="none" strike="noStrike" kern="1200" dirty="0">
                <a:solidFill>
                  <a:schemeClr val="tx1"/>
                </a:solidFill>
                <a:effectLst/>
              </a:rPr>
              <a:t>). Criminals can easily break common replacements such as an exclamation point for “t” or </a:t>
            </a:r>
            <a:r>
              <a:rPr lang="en-US" sz="1100" i="1" u="none" strike="noStrike" kern="1200" dirty="0">
                <a:solidFill>
                  <a:schemeClr val="tx1"/>
                </a:solidFill>
                <a:effectLst/>
              </a:rPr>
              <a:t>zero</a:t>
            </a:r>
            <a:r>
              <a:rPr lang="en-US" sz="1100" u="none" strike="noStrike" kern="1200" dirty="0">
                <a:solidFill>
                  <a:schemeClr val="tx1"/>
                </a:solidFill>
                <a:effectLst/>
              </a:rPr>
              <a:t> for “o.” </a:t>
            </a:r>
            <a:r>
              <a:rPr lang="en-US" sz="1100" b="1" u="none" strike="noStrike" kern="1200" dirty="0">
                <a:solidFill>
                  <a:schemeClr val="tx1"/>
                </a:solidFill>
                <a:effectLst/>
              </a:rPr>
              <a:t>[click]</a:t>
            </a:r>
          </a:p>
          <a:p>
            <a:pPr marL="228600" lvl="0" indent="-228600" fontAlgn="base">
              <a:buFont typeface="+mj-lt"/>
              <a:buAutoNum type="arabicPeriod"/>
            </a:pPr>
            <a:endParaRPr lang="en-US" sz="1100" u="none" strike="noStrike" kern="1200" dirty="0">
              <a:solidFill>
                <a:schemeClr val="tx1"/>
              </a:solidFill>
              <a:effectLst/>
            </a:endParaRPr>
          </a:p>
          <a:p>
            <a:pPr marL="228600" lvl="0" indent="-228600" fontAlgn="base">
              <a:buFont typeface="+mj-lt"/>
              <a:buAutoNum type="arabicPeriod"/>
            </a:pPr>
            <a:r>
              <a:rPr lang="en-US" sz="1100" b="1" u="none" strike="noStrike" kern="1200" dirty="0">
                <a:solidFill>
                  <a:schemeClr val="tx1"/>
                </a:solidFill>
                <a:effectLst/>
              </a:rPr>
              <a:t>STRONG</a:t>
            </a:r>
            <a:r>
              <a:rPr lang="en-US" sz="1100" u="none" strike="noStrike" kern="1200" dirty="0">
                <a:solidFill>
                  <a:schemeClr val="tx1"/>
                </a:solidFill>
                <a:effectLst/>
              </a:rPr>
              <a:t>. </a:t>
            </a:r>
            <a:r>
              <a:rPr lang="en-US" sz="1100" b="1" u="none" strike="noStrike" kern="1200" dirty="0" err="1">
                <a:solidFill>
                  <a:schemeClr val="tx1"/>
                </a:solidFill>
                <a:effectLst/>
              </a:rPr>
              <a:t>SwanRiceRedDoor</a:t>
            </a:r>
            <a:br>
              <a:rPr lang="en-US" sz="1100" b="1" u="none" strike="noStrike" kern="1200" dirty="0">
                <a:solidFill>
                  <a:schemeClr val="tx1"/>
                </a:solidFill>
                <a:effectLst/>
              </a:rPr>
            </a:br>
            <a:r>
              <a:rPr lang="en-US" sz="1100" u="none" strike="noStrike" kern="1200" dirty="0">
                <a:solidFill>
                  <a:schemeClr val="tx1"/>
                </a:solidFill>
                <a:effectLst/>
              </a:rPr>
              <a:t>Uses words that don’t make sense grammatically, but mean something to the person who made up the password. It’s also long and uses upper and lower case letters, numbers, and symbols. </a:t>
            </a:r>
            <a:r>
              <a:rPr lang="en-US" sz="1100" b="1" u="none" strike="noStrike" kern="1200" dirty="0">
                <a:solidFill>
                  <a:schemeClr val="tx1"/>
                </a:solidFill>
                <a:effectLst/>
              </a:rPr>
              <a:t>[click]</a:t>
            </a:r>
          </a:p>
          <a:p>
            <a:pPr marL="228600" lvl="0" indent="-228600" fontAlgn="base">
              <a:buFont typeface="+mj-lt"/>
              <a:buAutoNum type="arabicPeriod"/>
            </a:pPr>
            <a:endParaRPr lang="en-US" sz="1100" u="none" strike="noStrike" kern="1200" dirty="0">
              <a:solidFill>
                <a:schemeClr val="tx1"/>
              </a:solidFill>
              <a:effectLst/>
            </a:endParaRPr>
          </a:p>
          <a:p>
            <a:pPr marL="228600" lvl="0" indent="-228600" fontAlgn="base">
              <a:buFont typeface="+mj-lt"/>
              <a:buAutoNum type="arabicPeriod"/>
            </a:pPr>
            <a:r>
              <a:rPr lang="en-US" sz="1100" b="1" u="none" strike="noStrike" kern="1200" dirty="0">
                <a:solidFill>
                  <a:schemeClr val="tx1"/>
                </a:solidFill>
                <a:effectLst/>
              </a:rPr>
              <a:t>WEAK</a:t>
            </a:r>
            <a:r>
              <a:rPr lang="en-US" sz="1100" u="none" strike="noStrike" kern="1200" dirty="0">
                <a:solidFill>
                  <a:schemeClr val="tx1"/>
                </a:solidFill>
                <a:effectLst/>
              </a:rPr>
              <a:t>. Avoid using only numbers--number sequences, repeated numbers, like 22222222, or numbers like Social Security numbers. </a:t>
            </a:r>
            <a:r>
              <a:rPr lang="en-US" sz="1100" b="1" u="none" strike="noStrike" kern="1200" dirty="0">
                <a:solidFill>
                  <a:schemeClr val="tx1"/>
                </a:solidFill>
                <a:effectLst/>
              </a:rPr>
              <a:t>[click]</a:t>
            </a:r>
          </a:p>
          <a:p>
            <a:pPr marL="228600" lvl="0" indent="-228600" fontAlgn="base">
              <a:buFont typeface="+mj-lt"/>
              <a:buAutoNum type="arabicPeriod"/>
            </a:pPr>
            <a:endParaRPr lang="en-US" sz="1100" u="none" strike="noStrike" kern="1200" dirty="0">
              <a:solidFill>
                <a:schemeClr val="tx1"/>
              </a:solidFill>
              <a:effectLst/>
            </a:endParaRPr>
          </a:p>
          <a:p>
            <a:pPr marL="228600" lvl="0" indent="-228600" fontAlgn="base">
              <a:buFont typeface="+mj-lt"/>
              <a:buAutoNum type="arabicPeriod"/>
            </a:pPr>
            <a:r>
              <a:rPr lang="en-US" sz="1100" b="1" u="none" strike="noStrike" kern="1200" dirty="0">
                <a:solidFill>
                  <a:schemeClr val="tx1"/>
                </a:solidFill>
                <a:effectLst/>
              </a:rPr>
              <a:t>STRONG</a:t>
            </a:r>
            <a:r>
              <a:rPr lang="en-US" sz="1100" u="none" strike="noStrike" kern="1200" dirty="0">
                <a:solidFill>
                  <a:schemeClr val="tx1"/>
                </a:solidFill>
                <a:effectLst/>
              </a:rPr>
              <a:t>. This password took the first letters from this sentence:</a:t>
            </a:r>
            <a:br>
              <a:rPr lang="en-US" sz="1100" u="none" strike="noStrike" kern="1200" dirty="0">
                <a:solidFill>
                  <a:schemeClr val="tx1"/>
                </a:solidFill>
                <a:effectLst/>
              </a:rPr>
            </a:br>
            <a:r>
              <a:rPr lang="en-US" sz="1100" b="1" u="none" strike="noStrike" kern="1200" dirty="0">
                <a:solidFill>
                  <a:schemeClr val="tx1"/>
                </a:solidFill>
                <a:effectLst/>
              </a:rPr>
              <a:t>My son Aiden was 3 years old in December.</a:t>
            </a:r>
            <a:br>
              <a:rPr lang="en-US" sz="1100" b="1" u="none" strike="noStrike" kern="1200" dirty="0">
                <a:solidFill>
                  <a:schemeClr val="tx1"/>
                </a:solidFill>
                <a:effectLst/>
              </a:rPr>
            </a:br>
            <a:r>
              <a:rPr lang="en-US" sz="1100" u="none" strike="noStrike" kern="1200" dirty="0">
                <a:solidFill>
                  <a:schemeClr val="tx1"/>
                </a:solidFill>
                <a:effectLst/>
              </a:rPr>
              <a:t>This is a sentence that was easy for the person who made it up to remember, but difficult for others to guess. Mixing in capital and lowercase letters, symbols, and numbers adds complexity.</a:t>
            </a:r>
          </a:p>
          <a:p>
            <a:pPr lvl="0" fontAlgn="base"/>
            <a:endParaRPr lang="en-US" sz="1100" u="none" strike="noStrike" kern="1200" dirty="0">
              <a:solidFill>
                <a:schemeClr val="tx1"/>
              </a:solidFill>
              <a:effectLst/>
            </a:endParaRPr>
          </a:p>
          <a:p>
            <a:r>
              <a:rPr lang="en-US" sz="1100" kern="1200" dirty="0">
                <a:solidFill>
                  <a:schemeClr val="tx1"/>
                </a:solidFill>
                <a:effectLst/>
              </a:rPr>
              <a:t>Now that you have a better sense of what makes passwords strong, let’s look at how to use strong passwords so they’re most effective. </a:t>
            </a:r>
            <a:r>
              <a:rPr lang="en-US" sz="1100" b="1" kern="1200" dirty="0">
                <a:solidFill>
                  <a:schemeClr val="tx1"/>
                </a:solidFill>
                <a:effectLst/>
              </a:rPr>
              <a:t>[click]</a:t>
            </a:r>
            <a:endParaRPr lang="en-US" sz="1100" kern="1200" dirty="0">
              <a:solidFill>
                <a:schemeClr val="tx1"/>
              </a:solidFill>
              <a:effectLst/>
            </a:endParaRPr>
          </a:p>
          <a:p>
            <a:endParaRPr lang="en-US" sz="1100" strike="sngStrike" dirty="0"/>
          </a:p>
          <a:p>
            <a:endParaRPr lang="en-US" strike="sngStrike" dirty="0"/>
          </a:p>
        </p:txBody>
      </p:sp>
    </p:spTree>
    <p:extLst>
      <p:ext uri="{BB962C8B-B14F-4D97-AF65-F5344CB8AC3E}">
        <p14:creationId xmlns:p14="http://schemas.microsoft.com/office/powerpoint/2010/main" val="20292350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3690938" y="185738"/>
            <a:ext cx="3198812" cy="2398712"/>
          </a:xfrm>
          <a:ln/>
        </p:spPr>
      </p:sp>
      <p:sp>
        <p:nvSpPr>
          <p:cNvPr id="32771" name="Notes Placeholder 2"/>
          <p:cNvSpPr>
            <a:spLocks noGrp="1"/>
          </p:cNvSpPr>
          <p:nvPr>
            <p:ph type="body" idx="1"/>
          </p:nvPr>
        </p:nvSpPr>
        <p:spPr>
          <a:xfrm>
            <a:off x="414337" y="490537"/>
            <a:ext cx="6487319" cy="88725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trike="sngStrike" dirty="0"/>
          </a:p>
        </p:txBody>
      </p:sp>
    </p:spTree>
    <p:extLst>
      <p:ext uri="{BB962C8B-B14F-4D97-AF65-F5344CB8AC3E}">
        <p14:creationId xmlns:p14="http://schemas.microsoft.com/office/powerpoint/2010/main" val="29894903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3690938" y="185738"/>
            <a:ext cx="3198812" cy="2398712"/>
          </a:xfrm>
          <a:ln/>
        </p:spPr>
      </p:sp>
      <p:sp>
        <p:nvSpPr>
          <p:cNvPr id="32771" name="Notes Placeholder 2"/>
          <p:cNvSpPr>
            <a:spLocks noGrp="1"/>
          </p:cNvSpPr>
          <p:nvPr>
            <p:ph type="body" idx="1"/>
          </p:nvPr>
        </p:nvSpPr>
        <p:spPr>
          <a:xfrm>
            <a:off x="414337" y="490537"/>
            <a:ext cx="6487319" cy="88725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100" b="1" kern="1200" dirty="0">
                <a:solidFill>
                  <a:schemeClr val="tx1"/>
                </a:solidFill>
                <a:effectLst/>
              </a:rPr>
              <a:t>SLIDE 14</a:t>
            </a:r>
            <a:br>
              <a:rPr lang="en-US" sz="1100" b="1" kern="1200" dirty="0">
                <a:solidFill>
                  <a:schemeClr val="tx1"/>
                </a:solidFill>
                <a:effectLst/>
              </a:rPr>
            </a:br>
            <a:r>
              <a:rPr lang="en-US" sz="1100" b="1" kern="1200" dirty="0">
                <a:solidFill>
                  <a:schemeClr val="tx1"/>
                </a:solidFill>
                <a:effectLst/>
              </a:rPr>
              <a:t>NOTE TO SPEAKER</a:t>
            </a:r>
          </a:p>
          <a:p>
            <a:r>
              <a:rPr lang="en-US" sz="1100" i="1" kern="1200" dirty="0">
                <a:solidFill>
                  <a:schemeClr val="tx1"/>
                </a:solidFill>
                <a:effectLst/>
              </a:rPr>
              <a:t>This is a chance for the audience to test </a:t>
            </a:r>
            <a:br>
              <a:rPr lang="en-US" sz="1100" i="1" kern="1200" dirty="0">
                <a:solidFill>
                  <a:schemeClr val="tx1"/>
                </a:solidFill>
                <a:effectLst/>
              </a:rPr>
            </a:br>
            <a:r>
              <a:rPr lang="en-US" sz="1100" i="1" kern="1200" dirty="0">
                <a:solidFill>
                  <a:schemeClr val="tx1"/>
                </a:solidFill>
                <a:effectLst/>
              </a:rPr>
              <a:t>their ability to gauge password strength. Give </a:t>
            </a:r>
            <a:br>
              <a:rPr lang="en-US" sz="1100" i="1" kern="1200" dirty="0">
                <a:solidFill>
                  <a:schemeClr val="tx1"/>
                </a:solidFill>
                <a:effectLst/>
              </a:rPr>
            </a:br>
            <a:r>
              <a:rPr lang="en-US" sz="1100" i="1" kern="1200" dirty="0">
                <a:solidFill>
                  <a:schemeClr val="tx1"/>
                </a:solidFill>
                <a:effectLst/>
              </a:rPr>
              <a:t>everyone 5 or 10 seconds to think about and </a:t>
            </a:r>
            <a:br>
              <a:rPr lang="en-US" sz="1100" i="1" kern="1200" dirty="0">
                <a:solidFill>
                  <a:schemeClr val="tx1"/>
                </a:solidFill>
                <a:effectLst/>
              </a:rPr>
            </a:br>
            <a:r>
              <a:rPr lang="en-US" sz="1100" i="1" kern="1200" dirty="0">
                <a:solidFill>
                  <a:schemeClr val="tx1"/>
                </a:solidFill>
                <a:effectLst/>
              </a:rPr>
              <a:t>decide whether the password is strong. Or ask </a:t>
            </a:r>
            <a:br>
              <a:rPr lang="en-US" sz="1100" i="1" kern="1200" dirty="0">
                <a:solidFill>
                  <a:schemeClr val="tx1"/>
                </a:solidFill>
                <a:effectLst/>
              </a:rPr>
            </a:br>
            <a:r>
              <a:rPr lang="en-US" sz="1100" i="1" kern="1200" dirty="0">
                <a:solidFill>
                  <a:schemeClr val="tx1"/>
                </a:solidFill>
                <a:effectLst/>
              </a:rPr>
              <a:t>for volunteers to give an explanation and then </a:t>
            </a:r>
            <a:br>
              <a:rPr lang="en-US" sz="1100" i="1" kern="1200" dirty="0">
                <a:solidFill>
                  <a:schemeClr val="tx1"/>
                </a:solidFill>
                <a:effectLst/>
              </a:rPr>
            </a:br>
            <a:r>
              <a:rPr lang="en-US" sz="1100" i="1" kern="1200" dirty="0">
                <a:solidFill>
                  <a:schemeClr val="tx1"/>
                </a:solidFill>
                <a:effectLst/>
              </a:rPr>
              <a:t>show the answer.</a:t>
            </a:r>
          </a:p>
          <a:p>
            <a:endParaRPr lang="en-US" sz="1100" kern="1200" dirty="0">
              <a:solidFill>
                <a:schemeClr val="tx1"/>
              </a:solidFill>
              <a:effectLst/>
            </a:endParaRPr>
          </a:p>
          <a:p>
            <a:r>
              <a:rPr lang="en-US" sz="1100" i="1" kern="1200" dirty="0">
                <a:solidFill>
                  <a:schemeClr val="tx1"/>
                </a:solidFill>
                <a:effectLst/>
              </a:rPr>
              <a:t>Here’s how it works:</a:t>
            </a:r>
            <a:endParaRPr lang="en-US" sz="1100" kern="1200" dirty="0">
              <a:solidFill>
                <a:schemeClr val="tx1"/>
              </a:solidFill>
              <a:effectLst/>
            </a:endParaRPr>
          </a:p>
          <a:p>
            <a:pPr marL="228600" lvl="0" indent="-228600" fontAlgn="base">
              <a:buFont typeface="+mj-lt"/>
              <a:buAutoNum type="arabicPeriod"/>
            </a:pPr>
            <a:r>
              <a:rPr lang="en-US" sz="1100" i="1" u="none" strike="noStrike" kern="1200" dirty="0">
                <a:solidFill>
                  <a:schemeClr val="tx1"/>
                </a:solidFill>
                <a:effectLst/>
              </a:rPr>
              <a:t>When </a:t>
            </a:r>
            <a:r>
              <a:rPr lang="en-US" i="1" u="none" strike="noStrike" kern="1200" dirty="0">
                <a:solidFill>
                  <a:schemeClr val="tx1"/>
                </a:solidFill>
                <a:effectLst/>
              </a:rPr>
              <a:t>the</a:t>
            </a:r>
            <a:r>
              <a:rPr lang="en-US" sz="1100" i="1" u="none" strike="noStrike" kern="1200" dirty="0">
                <a:solidFill>
                  <a:schemeClr val="tx1"/>
                </a:solidFill>
                <a:effectLst/>
              </a:rPr>
              <a:t> title of the slide comes up, click </a:t>
            </a:r>
            <a:br>
              <a:rPr lang="en-US" sz="1100" i="1" u="none" strike="noStrike" kern="1200" dirty="0">
                <a:solidFill>
                  <a:schemeClr val="tx1"/>
                </a:solidFill>
                <a:effectLst/>
              </a:rPr>
            </a:br>
            <a:r>
              <a:rPr lang="en-US" sz="1100" i="1" u="none" strike="noStrike" kern="1200" dirty="0">
                <a:solidFill>
                  <a:schemeClr val="tx1"/>
                </a:solidFill>
                <a:effectLst/>
              </a:rPr>
              <a:t>your mouse to display the first password.</a:t>
            </a:r>
          </a:p>
          <a:p>
            <a:pPr marL="228600" lvl="0" indent="-228600" fontAlgn="base">
              <a:buFont typeface="+mj-lt"/>
              <a:buAutoNum type="arabicPeriod"/>
            </a:pPr>
            <a:endParaRPr lang="en-US" sz="1100" u="none" strike="noStrike" kern="1200" dirty="0">
              <a:solidFill>
                <a:schemeClr val="tx1"/>
              </a:solidFill>
              <a:effectLst/>
            </a:endParaRPr>
          </a:p>
          <a:p>
            <a:pPr marL="228600" lvl="0" indent="-228600" fontAlgn="base">
              <a:buFont typeface="+mj-lt"/>
              <a:buAutoNum type="arabicPeriod"/>
            </a:pPr>
            <a:r>
              <a:rPr lang="en-US" sz="1100" i="1" u="none" strike="noStrike" kern="1200" dirty="0">
                <a:solidFill>
                  <a:schemeClr val="tx1"/>
                </a:solidFill>
                <a:effectLst/>
              </a:rPr>
              <a:t>After 5 or 10 seconds, click your mouse again </a:t>
            </a:r>
            <a:br>
              <a:rPr lang="en-US" sz="1100" i="1" u="none" strike="noStrike" kern="1200" dirty="0">
                <a:solidFill>
                  <a:schemeClr val="tx1"/>
                </a:solidFill>
                <a:effectLst/>
              </a:rPr>
            </a:br>
            <a:r>
              <a:rPr lang="en-US" sz="1100" i="1" u="none" strike="noStrike" kern="1200" dirty="0">
                <a:solidFill>
                  <a:schemeClr val="tx1"/>
                </a:solidFill>
                <a:effectLst/>
              </a:rPr>
              <a:t>to display the answer and read the explanation in the talking points.</a:t>
            </a:r>
          </a:p>
          <a:p>
            <a:pPr marL="228600" lvl="0" indent="-228600" fontAlgn="base">
              <a:buFont typeface="+mj-lt"/>
              <a:buAutoNum type="arabicPeriod"/>
            </a:pPr>
            <a:endParaRPr lang="en-US" sz="1100" u="none" strike="noStrike" kern="1200" dirty="0">
              <a:solidFill>
                <a:schemeClr val="tx1"/>
              </a:solidFill>
              <a:effectLst/>
            </a:endParaRPr>
          </a:p>
          <a:p>
            <a:pPr marL="228600" lvl="0" indent="-228600" fontAlgn="base">
              <a:buFont typeface="+mj-lt"/>
              <a:buAutoNum type="arabicPeriod"/>
            </a:pPr>
            <a:r>
              <a:rPr lang="en-US" sz="1100" i="1" u="none" strike="noStrike" kern="1200" dirty="0">
                <a:solidFill>
                  <a:schemeClr val="tx1"/>
                </a:solidFill>
                <a:effectLst/>
              </a:rPr>
              <a:t>Then click your mouse to display the next password.</a:t>
            </a:r>
          </a:p>
          <a:p>
            <a:pPr marL="228600" lvl="0" indent="-228600" fontAlgn="base">
              <a:buFont typeface="+mj-lt"/>
              <a:buAutoNum type="arabicPeriod"/>
            </a:pPr>
            <a:endParaRPr lang="en-US" sz="1100" u="none" strike="noStrike" kern="1200" dirty="0">
              <a:solidFill>
                <a:schemeClr val="tx1"/>
              </a:solidFill>
              <a:effectLst/>
            </a:endParaRPr>
          </a:p>
          <a:p>
            <a:pPr marL="228600" lvl="0" indent="-228600" fontAlgn="base">
              <a:buFont typeface="+mj-lt"/>
              <a:buAutoNum type="arabicPeriod"/>
            </a:pPr>
            <a:r>
              <a:rPr lang="en-US" sz="1100" i="1" u="none" strike="noStrike" kern="1200" dirty="0">
                <a:solidFill>
                  <a:schemeClr val="tx1"/>
                </a:solidFill>
                <a:effectLst/>
              </a:rPr>
              <a:t>Repeat Steps 2 and 3 to make your way through the entire list.</a:t>
            </a:r>
          </a:p>
          <a:p>
            <a:pPr lvl="0" fontAlgn="base"/>
            <a:endParaRPr lang="en-US" sz="1100" u="none" strike="noStrike" kern="1200" dirty="0">
              <a:solidFill>
                <a:schemeClr val="tx1"/>
              </a:solidFill>
              <a:effectLst/>
            </a:endParaRPr>
          </a:p>
          <a:p>
            <a:r>
              <a:rPr lang="en-US" sz="1100" b="1" kern="1200" dirty="0">
                <a:solidFill>
                  <a:schemeClr val="tx1"/>
                </a:solidFill>
                <a:effectLst/>
              </a:rPr>
              <a:t>TALKING POINTS</a:t>
            </a:r>
          </a:p>
          <a:p>
            <a:r>
              <a:rPr lang="en-US" sz="1100" kern="1200" dirty="0">
                <a:solidFill>
                  <a:schemeClr val="tx1"/>
                </a:solidFill>
                <a:effectLst/>
              </a:rPr>
              <a:t>I’m going to show a password and give you a few seconds to determine whether it’s strong—and why or why not. </a:t>
            </a:r>
            <a:r>
              <a:rPr lang="en-US" sz="1100" b="1" kern="1200" dirty="0">
                <a:solidFill>
                  <a:schemeClr val="tx1"/>
                </a:solidFill>
                <a:effectLst/>
              </a:rPr>
              <a:t>[click]</a:t>
            </a:r>
          </a:p>
          <a:p>
            <a:endParaRPr lang="en-US" sz="1100" kern="1200" dirty="0">
              <a:solidFill>
                <a:schemeClr val="tx1"/>
              </a:solidFill>
              <a:effectLst/>
            </a:endParaRPr>
          </a:p>
          <a:p>
            <a:pPr marL="228600" lvl="0" indent="-228600" fontAlgn="base">
              <a:buFont typeface="+mj-lt"/>
              <a:buAutoNum type="arabicPeriod"/>
            </a:pPr>
            <a:r>
              <a:rPr lang="en-US" sz="1100" b="1" u="none" strike="noStrike" kern="1200" dirty="0">
                <a:solidFill>
                  <a:schemeClr val="tx1"/>
                </a:solidFill>
                <a:effectLst/>
              </a:rPr>
              <a:t>WEAK</a:t>
            </a:r>
            <a:r>
              <a:rPr lang="en-US" sz="1100" u="none" strike="noStrike" kern="1200" dirty="0">
                <a:solidFill>
                  <a:schemeClr val="tx1"/>
                </a:solidFill>
                <a:effectLst/>
              </a:rPr>
              <a:t>. This is the most common business password, so it’s at the top of criminal lists to test. </a:t>
            </a:r>
            <a:r>
              <a:rPr lang="en-US" sz="1100" b="1" u="none" strike="noStrike" kern="1200" dirty="0">
                <a:solidFill>
                  <a:schemeClr val="tx1"/>
                </a:solidFill>
                <a:effectLst/>
              </a:rPr>
              <a:t>[click]</a:t>
            </a:r>
          </a:p>
          <a:p>
            <a:pPr marL="228600" lvl="0" indent="-228600" fontAlgn="base">
              <a:buFont typeface="+mj-lt"/>
              <a:buAutoNum type="arabicPeriod"/>
            </a:pPr>
            <a:endParaRPr lang="en-US" sz="1100" u="none" strike="noStrike" kern="1200" dirty="0">
              <a:solidFill>
                <a:schemeClr val="tx1"/>
              </a:solidFill>
              <a:effectLst/>
            </a:endParaRPr>
          </a:p>
          <a:p>
            <a:pPr marL="228600" lvl="0" indent="-228600" fontAlgn="base">
              <a:buFont typeface="+mj-lt"/>
              <a:buAutoNum type="arabicPeriod"/>
            </a:pPr>
            <a:r>
              <a:rPr lang="en-US" sz="1100" b="1" u="none" strike="noStrike" kern="1200" dirty="0">
                <a:solidFill>
                  <a:schemeClr val="tx1"/>
                </a:solidFill>
                <a:effectLst/>
              </a:rPr>
              <a:t>WEAK</a:t>
            </a:r>
            <a:r>
              <a:rPr lang="en-US" sz="1100" u="none" strike="noStrike" kern="1200" dirty="0">
                <a:solidFill>
                  <a:schemeClr val="tx1"/>
                </a:solidFill>
                <a:effectLst/>
              </a:rPr>
              <a:t>. A date—birthday or anniversary, for example—can be known and easily found by a criminal. </a:t>
            </a:r>
            <a:r>
              <a:rPr lang="en-US" sz="1100" b="1" u="none" strike="noStrike" kern="1200" dirty="0">
                <a:solidFill>
                  <a:schemeClr val="tx1"/>
                </a:solidFill>
                <a:effectLst/>
              </a:rPr>
              <a:t>[click]</a:t>
            </a:r>
          </a:p>
          <a:p>
            <a:pPr marL="228600" lvl="0" indent="-228600" fontAlgn="base">
              <a:buFont typeface="+mj-lt"/>
              <a:buAutoNum type="arabicPeriod"/>
            </a:pPr>
            <a:endParaRPr lang="en-US" sz="1100" u="none" strike="noStrike" kern="1200" dirty="0">
              <a:solidFill>
                <a:schemeClr val="tx1"/>
              </a:solidFill>
              <a:effectLst/>
            </a:endParaRPr>
          </a:p>
          <a:p>
            <a:pPr marL="228600" lvl="0" indent="-228600" fontAlgn="base">
              <a:buFont typeface="+mj-lt"/>
              <a:buAutoNum type="arabicPeriod"/>
            </a:pPr>
            <a:r>
              <a:rPr lang="en-US" sz="1100" b="1" u="none" strike="noStrike" kern="1200" dirty="0">
                <a:solidFill>
                  <a:schemeClr val="tx1"/>
                </a:solidFill>
                <a:effectLst/>
              </a:rPr>
              <a:t>WEAK</a:t>
            </a:r>
            <a:r>
              <a:rPr lang="en-US" sz="1100" u="none" strike="noStrike" kern="1200" dirty="0">
                <a:solidFill>
                  <a:schemeClr val="tx1"/>
                </a:solidFill>
                <a:effectLst/>
              </a:rPr>
              <a:t>. Don’t use a single word that you can find in any dictionary in any language (</a:t>
            </a:r>
            <a:r>
              <a:rPr lang="en-US" sz="1100" i="1" u="none" strike="noStrike" kern="1200" dirty="0">
                <a:solidFill>
                  <a:schemeClr val="tx1"/>
                </a:solidFill>
                <a:effectLst/>
              </a:rPr>
              <a:t>advantageous</a:t>
            </a:r>
            <a:r>
              <a:rPr lang="en-US" sz="1100" u="none" strike="noStrike" kern="1200" dirty="0">
                <a:solidFill>
                  <a:schemeClr val="tx1"/>
                </a:solidFill>
                <a:effectLst/>
              </a:rPr>
              <a:t>). Criminals can easily break common replacements such as an exclamation point for “t” or </a:t>
            </a:r>
            <a:r>
              <a:rPr lang="en-US" sz="1100" i="1" u="none" strike="noStrike" kern="1200" dirty="0">
                <a:solidFill>
                  <a:schemeClr val="tx1"/>
                </a:solidFill>
                <a:effectLst/>
              </a:rPr>
              <a:t>zero</a:t>
            </a:r>
            <a:r>
              <a:rPr lang="en-US" sz="1100" u="none" strike="noStrike" kern="1200" dirty="0">
                <a:solidFill>
                  <a:schemeClr val="tx1"/>
                </a:solidFill>
                <a:effectLst/>
              </a:rPr>
              <a:t> for “o.” </a:t>
            </a:r>
            <a:r>
              <a:rPr lang="en-US" sz="1100" b="1" u="none" strike="noStrike" kern="1200" dirty="0">
                <a:solidFill>
                  <a:schemeClr val="tx1"/>
                </a:solidFill>
                <a:effectLst/>
              </a:rPr>
              <a:t>[click]</a:t>
            </a:r>
          </a:p>
          <a:p>
            <a:pPr marL="228600" lvl="0" indent="-228600" fontAlgn="base">
              <a:buFont typeface="+mj-lt"/>
              <a:buAutoNum type="arabicPeriod"/>
            </a:pPr>
            <a:endParaRPr lang="en-US" sz="1100" u="none" strike="noStrike" kern="1200" dirty="0">
              <a:solidFill>
                <a:schemeClr val="tx1"/>
              </a:solidFill>
              <a:effectLst/>
            </a:endParaRPr>
          </a:p>
          <a:p>
            <a:pPr marL="228600" lvl="0" indent="-228600" fontAlgn="base">
              <a:buFont typeface="+mj-lt"/>
              <a:buAutoNum type="arabicPeriod"/>
            </a:pPr>
            <a:r>
              <a:rPr lang="en-US" sz="1100" b="1" u="none" strike="noStrike" kern="1200" dirty="0">
                <a:solidFill>
                  <a:schemeClr val="tx1"/>
                </a:solidFill>
                <a:effectLst/>
              </a:rPr>
              <a:t>STRONG</a:t>
            </a:r>
            <a:r>
              <a:rPr lang="en-US" sz="1100" u="none" strike="noStrike" kern="1200" dirty="0">
                <a:solidFill>
                  <a:schemeClr val="tx1"/>
                </a:solidFill>
                <a:effectLst/>
              </a:rPr>
              <a:t>. </a:t>
            </a:r>
            <a:r>
              <a:rPr lang="en-US" sz="1100" b="1" u="none" strike="noStrike" kern="1200" dirty="0" err="1">
                <a:solidFill>
                  <a:schemeClr val="tx1"/>
                </a:solidFill>
                <a:effectLst/>
              </a:rPr>
              <a:t>SwanRiceRedDoor</a:t>
            </a:r>
            <a:br>
              <a:rPr lang="en-US" sz="1100" b="1" u="none" strike="noStrike" kern="1200" dirty="0">
                <a:solidFill>
                  <a:schemeClr val="tx1"/>
                </a:solidFill>
                <a:effectLst/>
              </a:rPr>
            </a:br>
            <a:r>
              <a:rPr lang="en-US" sz="1100" u="none" strike="noStrike" kern="1200" dirty="0">
                <a:solidFill>
                  <a:schemeClr val="tx1"/>
                </a:solidFill>
                <a:effectLst/>
              </a:rPr>
              <a:t>Uses words that don’t make sense grammatically, but mean something to the person who made up the password. It’s also long and uses upper and lower case letters, numbers, and symbols. </a:t>
            </a:r>
            <a:r>
              <a:rPr lang="en-US" sz="1100" b="1" u="none" strike="noStrike" kern="1200" dirty="0">
                <a:solidFill>
                  <a:schemeClr val="tx1"/>
                </a:solidFill>
                <a:effectLst/>
              </a:rPr>
              <a:t>[click]</a:t>
            </a:r>
          </a:p>
          <a:p>
            <a:pPr marL="228600" lvl="0" indent="-228600" fontAlgn="base">
              <a:buFont typeface="+mj-lt"/>
              <a:buAutoNum type="arabicPeriod"/>
            </a:pPr>
            <a:endParaRPr lang="en-US" sz="1100" u="none" strike="noStrike" kern="1200" dirty="0">
              <a:solidFill>
                <a:schemeClr val="tx1"/>
              </a:solidFill>
              <a:effectLst/>
            </a:endParaRPr>
          </a:p>
          <a:p>
            <a:pPr marL="228600" lvl="0" indent="-228600" fontAlgn="base">
              <a:buFont typeface="+mj-lt"/>
              <a:buAutoNum type="arabicPeriod"/>
            </a:pPr>
            <a:r>
              <a:rPr lang="en-US" sz="1100" b="1" u="none" strike="noStrike" kern="1200" dirty="0">
                <a:solidFill>
                  <a:schemeClr val="tx1"/>
                </a:solidFill>
                <a:effectLst/>
              </a:rPr>
              <a:t>WEAK</a:t>
            </a:r>
            <a:r>
              <a:rPr lang="en-US" sz="1100" u="none" strike="noStrike" kern="1200" dirty="0">
                <a:solidFill>
                  <a:schemeClr val="tx1"/>
                </a:solidFill>
                <a:effectLst/>
              </a:rPr>
              <a:t>. Avoid using only numbers--number sequences, repeated numbers, like 22222222, or numbers like Social Security numbers. </a:t>
            </a:r>
            <a:r>
              <a:rPr lang="en-US" sz="1100" b="1" u="none" strike="noStrike" kern="1200" dirty="0">
                <a:solidFill>
                  <a:schemeClr val="tx1"/>
                </a:solidFill>
                <a:effectLst/>
              </a:rPr>
              <a:t>[click]</a:t>
            </a:r>
          </a:p>
          <a:p>
            <a:pPr marL="228600" lvl="0" indent="-228600" fontAlgn="base">
              <a:buFont typeface="+mj-lt"/>
              <a:buAutoNum type="arabicPeriod"/>
            </a:pPr>
            <a:endParaRPr lang="en-US" sz="1100" u="none" strike="noStrike" kern="1200" dirty="0">
              <a:solidFill>
                <a:schemeClr val="tx1"/>
              </a:solidFill>
              <a:effectLst/>
            </a:endParaRPr>
          </a:p>
          <a:p>
            <a:pPr marL="228600" lvl="0" indent="-228600" fontAlgn="base">
              <a:buFont typeface="+mj-lt"/>
              <a:buAutoNum type="arabicPeriod"/>
            </a:pPr>
            <a:r>
              <a:rPr lang="en-US" sz="1100" b="1" u="none" strike="noStrike" kern="1200" dirty="0">
                <a:solidFill>
                  <a:schemeClr val="tx1"/>
                </a:solidFill>
                <a:effectLst/>
              </a:rPr>
              <a:t>STRONG</a:t>
            </a:r>
            <a:r>
              <a:rPr lang="en-US" sz="1100" u="none" strike="noStrike" kern="1200" dirty="0">
                <a:solidFill>
                  <a:schemeClr val="tx1"/>
                </a:solidFill>
                <a:effectLst/>
              </a:rPr>
              <a:t>. This password took the first letters from this sentence:</a:t>
            </a:r>
            <a:br>
              <a:rPr lang="en-US" sz="1100" u="none" strike="noStrike" kern="1200" dirty="0">
                <a:solidFill>
                  <a:schemeClr val="tx1"/>
                </a:solidFill>
                <a:effectLst/>
              </a:rPr>
            </a:br>
            <a:r>
              <a:rPr lang="en-US" sz="1100" b="1" u="none" strike="noStrike" kern="1200" dirty="0">
                <a:solidFill>
                  <a:schemeClr val="tx1"/>
                </a:solidFill>
                <a:effectLst/>
              </a:rPr>
              <a:t>My son Aiden was 3 years old in December.</a:t>
            </a:r>
            <a:br>
              <a:rPr lang="en-US" sz="1100" b="1" u="none" strike="noStrike" kern="1200" dirty="0">
                <a:solidFill>
                  <a:schemeClr val="tx1"/>
                </a:solidFill>
                <a:effectLst/>
              </a:rPr>
            </a:br>
            <a:r>
              <a:rPr lang="en-US" sz="1100" u="none" strike="noStrike" kern="1200" dirty="0">
                <a:solidFill>
                  <a:schemeClr val="tx1"/>
                </a:solidFill>
                <a:effectLst/>
              </a:rPr>
              <a:t>This is a sentence that was easy for the person who made it up to remember, but difficult for others to guess. Mixing in capital and lowercase letters, symbols, and numbers adds complexity.</a:t>
            </a:r>
          </a:p>
          <a:p>
            <a:pPr lvl="0" fontAlgn="base"/>
            <a:endParaRPr lang="en-US" sz="1100" u="none" strike="noStrike" kern="1200" dirty="0">
              <a:solidFill>
                <a:schemeClr val="tx1"/>
              </a:solidFill>
              <a:effectLst/>
            </a:endParaRPr>
          </a:p>
          <a:p>
            <a:r>
              <a:rPr lang="en-US" sz="1100" kern="1200" dirty="0">
                <a:solidFill>
                  <a:schemeClr val="tx1"/>
                </a:solidFill>
                <a:effectLst/>
              </a:rPr>
              <a:t>Now that you have a better sense of what makes passwords strong, let’s look at how to use strong passwords so they’re most effective. </a:t>
            </a:r>
            <a:r>
              <a:rPr lang="en-US" sz="1100" b="1" kern="1200" dirty="0">
                <a:solidFill>
                  <a:schemeClr val="tx1"/>
                </a:solidFill>
                <a:effectLst/>
              </a:rPr>
              <a:t>[click]</a:t>
            </a:r>
            <a:endParaRPr lang="en-US" sz="1100" kern="1200" dirty="0">
              <a:solidFill>
                <a:schemeClr val="tx1"/>
              </a:solidFill>
              <a:effectLst/>
            </a:endParaRPr>
          </a:p>
          <a:p>
            <a:endParaRPr lang="en-US" sz="1100" strike="sngStrike" dirty="0"/>
          </a:p>
          <a:p>
            <a:endParaRPr lang="en-US" strike="sngStrike" dirty="0"/>
          </a:p>
        </p:txBody>
      </p:sp>
    </p:spTree>
    <p:extLst>
      <p:ext uri="{BB962C8B-B14F-4D97-AF65-F5344CB8AC3E}">
        <p14:creationId xmlns:p14="http://schemas.microsoft.com/office/powerpoint/2010/main" val="642838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8372"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en-US" altLang="en-US">
              <a:solidFill>
                <a:srgbClr val="000000"/>
              </a:solidFill>
            </a:endParaRPr>
          </a:p>
        </p:txBody>
      </p:sp>
      <p:sp>
        <p:nvSpPr>
          <p:cNvPr id="58373"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en-US" altLang="en-US">
              <a:solidFill>
                <a:srgbClr val="000000"/>
              </a:solidFill>
            </a:endParaRPr>
          </a:p>
        </p:txBody>
      </p:sp>
      <p:sp>
        <p:nvSpPr>
          <p:cNvPr id="58374"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D7BAB30-9307-425C-AD80-7BF235552636}" type="slidenum">
              <a:rPr lang="en-US" altLang="en-US" smtClean="0">
                <a:solidFill>
                  <a:srgbClr val="000000"/>
                </a:solidFill>
              </a:rPr>
              <a:pPr eaLnBrk="1" hangingPunct="1">
                <a:spcBef>
                  <a:spcPct val="0"/>
                </a:spcBef>
              </a:pPr>
              <a:t>3</a:t>
            </a:fld>
            <a:endParaRPr lang="en-US" altLang="en-US">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xfrm>
            <a:off x="324366" y="4447461"/>
            <a:ext cx="6487319" cy="478882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kern="1200" dirty="0">
                <a:solidFill>
                  <a:schemeClr val="tx1"/>
                </a:solidFill>
                <a:effectLst/>
                <a:latin typeface="Arial"/>
                <a:ea typeface="MS PGothic" pitchFamily="34" charset="-128"/>
                <a:cs typeface="MS PGothic" pitchFamily="34" charset="-128"/>
              </a:rPr>
              <a:t>SLIDE 15</a:t>
            </a:r>
            <a:br>
              <a:rPr lang="en-US" sz="1200" b="1" kern="1200" dirty="0">
                <a:solidFill>
                  <a:schemeClr val="tx1"/>
                </a:solidFill>
                <a:effectLst/>
                <a:latin typeface="Arial"/>
                <a:ea typeface="MS PGothic" pitchFamily="34" charset="-128"/>
                <a:cs typeface="MS PGothic" pitchFamily="34" charset="-128"/>
              </a:rPr>
            </a:br>
            <a:r>
              <a:rPr lang="en-US" sz="1200" b="1" kern="1200" dirty="0">
                <a:solidFill>
                  <a:schemeClr val="tx1"/>
                </a:solidFill>
                <a:effectLst/>
                <a:latin typeface="Arial"/>
                <a:ea typeface="MS PGothic" pitchFamily="34" charset="-128"/>
                <a:cs typeface="MS PGothic" pitchFamily="34" charset="-128"/>
              </a:rPr>
              <a:t>TALKING POINTS</a:t>
            </a:r>
          </a:p>
          <a:p>
            <a:r>
              <a:rPr lang="en-US" sz="1200" kern="1200" dirty="0">
                <a:solidFill>
                  <a:schemeClr val="tx1"/>
                </a:solidFill>
                <a:effectLst/>
                <a:latin typeface="Arial"/>
                <a:ea typeface="MS PGothic" pitchFamily="34" charset="-128"/>
                <a:cs typeface="MS PGothic" pitchFamily="34" charset="-128"/>
              </a:rPr>
              <a:t>In addition to password strength, how else can you use passwords to help protect data? </a:t>
            </a:r>
            <a:r>
              <a:rPr lang="en-US" sz="1200" b="1" kern="1200" dirty="0">
                <a:solidFill>
                  <a:schemeClr val="tx1"/>
                </a:solidFill>
                <a:effectLst/>
                <a:latin typeface="Arial"/>
                <a:ea typeface="MS PGothic" pitchFamily="34" charset="-128"/>
                <a:cs typeface="MS PGothic" pitchFamily="34" charset="-128"/>
              </a:rPr>
              <a:t>[click]</a:t>
            </a:r>
          </a:p>
          <a:p>
            <a:endParaRPr lang="en-US" sz="1200" kern="1200" dirty="0">
              <a:solidFill>
                <a:schemeClr val="tx1"/>
              </a:solidFill>
              <a:effectLst/>
              <a:latin typeface="Arial"/>
              <a:ea typeface="MS PGothic" pitchFamily="34" charset="-128"/>
              <a:cs typeface="MS PGothic" pitchFamily="34" charset="-128"/>
            </a:endParaRPr>
          </a:p>
          <a:p>
            <a:r>
              <a:rPr lang="en-US" sz="1200" b="1" kern="1200" dirty="0">
                <a:solidFill>
                  <a:schemeClr val="tx1"/>
                </a:solidFill>
                <a:effectLst/>
                <a:latin typeface="Arial"/>
                <a:ea typeface="MS PGothic" pitchFamily="34" charset="-128"/>
                <a:cs typeface="MS PGothic" pitchFamily="34" charset="-128"/>
              </a:rPr>
              <a:t>Don’t disclose passwords or PINs to anyone.</a:t>
            </a:r>
            <a:r>
              <a:rPr lang="en-US" sz="1200" kern="1200" dirty="0">
                <a:solidFill>
                  <a:schemeClr val="tx1"/>
                </a:solidFill>
                <a:effectLst/>
                <a:latin typeface="Arial"/>
                <a:ea typeface="MS PGothic" pitchFamily="34" charset="-128"/>
                <a:cs typeface="MS PGothic" pitchFamily="34" charset="-128"/>
              </a:rPr>
              <a:t> Many account takeovers occur because the owner shared the password. </a:t>
            </a:r>
          </a:p>
          <a:p>
            <a:endParaRPr lang="en-US" sz="1200" kern="1200" dirty="0">
              <a:solidFill>
                <a:schemeClr val="tx1"/>
              </a:solidFill>
              <a:effectLst/>
              <a:latin typeface="Arial"/>
              <a:ea typeface="MS PGothic" pitchFamily="34" charset="-128"/>
              <a:cs typeface="MS PGothic" pitchFamily="34" charset="-128"/>
            </a:endParaRPr>
          </a:p>
          <a:p>
            <a:pPr marL="171450" lvl="0" indent="-171450">
              <a:buFont typeface="Arial" pitchFamily="34" charset="0"/>
              <a:buChar char="•"/>
            </a:pPr>
            <a:r>
              <a:rPr lang="en-US" sz="1200" kern="1200" dirty="0">
                <a:solidFill>
                  <a:schemeClr val="tx1"/>
                </a:solidFill>
                <a:effectLst/>
                <a:latin typeface="Arial"/>
                <a:ea typeface="MS PGothic" pitchFamily="34" charset="-128"/>
                <a:cs typeface="MS PGothic" pitchFamily="34" charset="-128"/>
              </a:rPr>
              <a:t>Don’t store them on your phone, or in a file or on a post-it on your computer. It’s okay to store them on a sheet of paper hidden away from your desk.</a:t>
            </a:r>
          </a:p>
          <a:p>
            <a:pPr marL="171450" lvl="0" indent="-171450">
              <a:buFont typeface="Arial" pitchFamily="34" charset="0"/>
              <a:buChar char="•"/>
            </a:pPr>
            <a:endParaRPr lang="en-US" sz="1200" kern="1200" dirty="0">
              <a:solidFill>
                <a:schemeClr val="tx1"/>
              </a:solidFill>
              <a:effectLst/>
              <a:latin typeface="Arial"/>
              <a:ea typeface="MS PGothic" pitchFamily="34" charset="-128"/>
              <a:cs typeface="MS PGothic" pitchFamily="34" charset="-128"/>
            </a:endParaRPr>
          </a:p>
          <a:p>
            <a:pPr marL="171450" lvl="0" indent="-171450">
              <a:buFont typeface="Arial" pitchFamily="34" charset="0"/>
              <a:buChar char="•"/>
            </a:pPr>
            <a:r>
              <a:rPr lang="en-US" sz="1200" kern="1200" dirty="0">
                <a:solidFill>
                  <a:schemeClr val="tx1"/>
                </a:solidFill>
                <a:effectLst/>
                <a:latin typeface="Arial"/>
                <a:ea typeface="MS PGothic" pitchFamily="34" charset="-128"/>
                <a:cs typeface="MS PGothic" pitchFamily="34" charset="-128"/>
              </a:rPr>
              <a:t>Don’t let anyone trick you into revealing them. </a:t>
            </a:r>
            <a:r>
              <a:rPr lang="en-US" sz="1200" b="1" kern="1200" dirty="0">
                <a:solidFill>
                  <a:schemeClr val="tx1"/>
                </a:solidFill>
                <a:effectLst/>
                <a:latin typeface="Arial"/>
                <a:ea typeface="MS PGothic" pitchFamily="34" charset="-128"/>
                <a:cs typeface="MS PGothic" pitchFamily="34" charset="-128"/>
              </a:rPr>
              <a:t>[click]</a:t>
            </a:r>
          </a:p>
          <a:p>
            <a:pPr lvl="0"/>
            <a:endParaRPr lang="en-US" sz="1200" kern="1200" dirty="0">
              <a:solidFill>
                <a:schemeClr val="tx1"/>
              </a:solidFill>
              <a:effectLst/>
              <a:latin typeface="Arial"/>
              <a:ea typeface="MS PGothic" pitchFamily="34" charset="-128"/>
              <a:cs typeface="MS PGothic" pitchFamily="34" charset="-128"/>
            </a:endParaRPr>
          </a:p>
          <a:p>
            <a:r>
              <a:rPr lang="en-US" sz="1200" b="1" kern="1200" dirty="0">
                <a:solidFill>
                  <a:schemeClr val="tx1"/>
                </a:solidFill>
                <a:effectLst/>
                <a:latin typeface="Arial"/>
                <a:ea typeface="MS PGothic" pitchFamily="34" charset="-128"/>
                <a:cs typeface="MS PGothic" pitchFamily="34" charset="-128"/>
              </a:rPr>
              <a:t>Don’t use the same password (or even simple variations) </a:t>
            </a:r>
            <a:r>
              <a:rPr lang="en-US" sz="1200" kern="1200" dirty="0">
                <a:solidFill>
                  <a:schemeClr val="tx1"/>
                </a:solidFill>
                <a:effectLst/>
                <a:latin typeface="Arial"/>
                <a:ea typeface="MS PGothic" pitchFamily="34" charset="-128"/>
                <a:cs typeface="MS PGothic" pitchFamily="34" charset="-128"/>
              </a:rPr>
              <a:t>for different accounts. Use a unique password or PIN for each account or device (including your computer and mobile phone) containing personal or business data. Otherwise, if one is stolen or inadequately protected by the site, all the accounts it protects are at risk. </a:t>
            </a:r>
            <a:r>
              <a:rPr lang="en-US" sz="1200" b="1" kern="1200" dirty="0">
                <a:solidFill>
                  <a:schemeClr val="tx1"/>
                </a:solidFill>
                <a:effectLst/>
                <a:latin typeface="Arial"/>
                <a:ea typeface="MS PGothic" pitchFamily="34" charset="-128"/>
                <a:cs typeface="MS PGothic" pitchFamily="34" charset="-128"/>
              </a:rPr>
              <a:t>[click]</a:t>
            </a:r>
          </a:p>
          <a:p>
            <a:endParaRPr lang="en-US" sz="1200" kern="1200" dirty="0">
              <a:solidFill>
                <a:schemeClr val="tx1"/>
              </a:solidFill>
              <a:effectLst/>
              <a:latin typeface="Arial"/>
              <a:ea typeface="MS PGothic" pitchFamily="34" charset="-128"/>
              <a:cs typeface="MS PGothic" pitchFamily="34" charset="-128"/>
            </a:endParaRPr>
          </a:p>
          <a:p>
            <a:r>
              <a:rPr lang="en-US" sz="1200" kern="1200" dirty="0">
                <a:solidFill>
                  <a:schemeClr val="tx1"/>
                </a:solidFill>
                <a:effectLst/>
                <a:latin typeface="Arial"/>
                <a:ea typeface="MS PGothic" pitchFamily="34" charset="-128"/>
                <a:cs typeface="MS PGothic" pitchFamily="34" charset="-128"/>
              </a:rPr>
              <a:t>And last, you’ll want to take a few extra precautions when you travel for work. </a:t>
            </a:r>
            <a:r>
              <a:rPr lang="en-US" sz="1200" b="1" kern="1200" dirty="0">
                <a:solidFill>
                  <a:schemeClr val="tx1"/>
                </a:solidFill>
                <a:effectLst/>
                <a:latin typeface="Arial"/>
                <a:ea typeface="MS PGothic" pitchFamily="34" charset="-128"/>
                <a:cs typeface="MS PGothic" pitchFamily="34" charset="-128"/>
              </a:rPr>
              <a:t>[click]</a:t>
            </a:r>
            <a:endParaRPr lang="en-US" sz="1200" kern="1200" dirty="0">
              <a:solidFill>
                <a:schemeClr val="tx1"/>
              </a:solidFill>
              <a:effectLst/>
              <a:latin typeface="Arial"/>
              <a:ea typeface="MS PGothic" pitchFamily="34" charset="-128"/>
              <a:cs typeface="MS PGothic" pitchFamily="34" charset="-128"/>
            </a:endParaRPr>
          </a:p>
        </p:txBody>
      </p:sp>
    </p:spTree>
    <p:extLst>
      <p:ext uri="{BB962C8B-B14F-4D97-AF65-F5344CB8AC3E}">
        <p14:creationId xmlns:p14="http://schemas.microsoft.com/office/powerpoint/2010/main" val="37166840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http://fox6now.com/2013/01/31/contact-6-preventing-cyber-spying/</a:t>
            </a:r>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159DCB0-1041-422F-984D-4CC210536560}" type="slidenum">
              <a:rPr lang="en-US" altLang="en-US">
                <a:solidFill>
                  <a:prstClr val="black"/>
                </a:solidFill>
              </a:rPr>
              <a:pPr eaLnBrk="1" hangingPunct="1">
                <a:spcBef>
                  <a:spcPct val="0"/>
                </a:spcBef>
              </a:pPr>
              <a:t>54</a:t>
            </a:fld>
            <a:endParaRPr lang="en-US" altLang="en-US">
              <a:solidFill>
                <a:prstClr val="black"/>
              </a:solidFill>
            </a:endParaRPr>
          </a:p>
        </p:txBody>
      </p:sp>
    </p:spTree>
    <p:extLst>
      <p:ext uri="{BB962C8B-B14F-4D97-AF65-F5344CB8AC3E}">
        <p14:creationId xmlns:p14="http://schemas.microsoft.com/office/powerpoint/2010/main" val="42897497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68612"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en-US" altLang="en-US"/>
              <a:t>Security Policy Discussion with Senior Leadership</a:t>
            </a:r>
          </a:p>
        </p:txBody>
      </p:sp>
      <p:sp>
        <p:nvSpPr>
          <p:cNvPr id="68613"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en-US" altLang="en-US"/>
              <a:t>23 January 2006</a:t>
            </a:r>
          </a:p>
        </p:txBody>
      </p:sp>
      <p:sp>
        <p:nvSpPr>
          <p:cNvPr id="68614"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69DA687-01EB-4299-9351-79BF5A338AD9}" type="slidenum">
              <a:rPr lang="en-US" altLang="en-US" smtClean="0"/>
              <a:pPr eaLnBrk="1" hangingPunct="1">
                <a:spcBef>
                  <a:spcPct val="0"/>
                </a:spcBef>
              </a:pPr>
              <a:t>55</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49F1E68-008F-42F0-9905-11D0DF6209EF}" type="slidenum">
              <a:rPr lang="en-US" altLang="en-US" smtClean="0"/>
              <a:pPr eaLnBrk="1" hangingPunct="1">
                <a:spcBef>
                  <a:spcPct val="0"/>
                </a:spcBef>
              </a:pPr>
              <a:t>56</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9636"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en-US" altLang="en-US"/>
          </a:p>
        </p:txBody>
      </p:sp>
      <p:sp>
        <p:nvSpPr>
          <p:cNvPr id="69637"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en-US" altLang="en-US"/>
          </a:p>
        </p:txBody>
      </p:sp>
      <p:sp>
        <p:nvSpPr>
          <p:cNvPr id="69638"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731CB66-3E7D-4FCE-A9C6-0E3EE2EB278C}" type="slidenum">
              <a:rPr lang="en-US" altLang="en-US" smtClean="0"/>
              <a:pPr eaLnBrk="1" hangingPunct="1">
                <a:spcBef>
                  <a:spcPct val="0"/>
                </a:spcBef>
              </a:pPr>
              <a:t>57</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9636"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en-US" altLang="en-US"/>
          </a:p>
        </p:txBody>
      </p:sp>
      <p:sp>
        <p:nvSpPr>
          <p:cNvPr id="69637"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en-US" altLang="en-US"/>
          </a:p>
        </p:txBody>
      </p:sp>
      <p:sp>
        <p:nvSpPr>
          <p:cNvPr id="69638"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731CB66-3E7D-4FCE-A9C6-0E3EE2EB278C}" type="slidenum">
              <a:rPr lang="en-US" altLang="en-US" smtClean="0"/>
              <a:pPr eaLnBrk="1" hangingPunct="1">
                <a:spcBef>
                  <a:spcPct val="0"/>
                </a:spcBef>
              </a:pPr>
              <a:t>58</a:t>
            </a:fld>
            <a:endParaRPr lang="en-US" altLang="en-US"/>
          </a:p>
        </p:txBody>
      </p:sp>
    </p:spTree>
    <p:extLst>
      <p:ext uri="{BB962C8B-B14F-4D97-AF65-F5344CB8AC3E}">
        <p14:creationId xmlns:p14="http://schemas.microsoft.com/office/powerpoint/2010/main" val="36739261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71684"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en-US" altLang="en-US"/>
              <a:t>Security Policy Discussion with Senior Leadership</a:t>
            </a:r>
          </a:p>
        </p:txBody>
      </p:sp>
      <p:sp>
        <p:nvSpPr>
          <p:cNvPr id="71685"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en-US" altLang="en-US"/>
              <a:t>23 January 2006</a:t>
            </a:r>
          </a:p>
        </p:txBody>
      </p:sp>
      <p:sp>
        <p:nvSpPr>
          <p:cNvPr id="71686"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BF4A4DA-EF41-44CF-9C58-77E98E7940B6}" type="slidenum">
              <a:rPr lang="en-US" altLang="en-US" smtClean="0"/>
              <a:pPr eaLnBrk="1" hangingPunct="1">
                <a:spcBef>
                  <a:spcPct val="0"/>
                </a:spcBef>
              </a:pPr>
              <a:t>59</a:t>
            </a:fld>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74756"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200" b="0" i="0" u="none" strike="noStrike" kern="0" cap="none" spc="0" normalizeH="0" baseline="0" noProof="0">
                <a:ln>
                  <a:noFill/>
                </a:ln>
                <a:solidFill>
                  <a:schemeClr val="tx1"/>
                </a:solidFill>
                <a:effectLst/>
                <a:uLnTx/>
                <a:uFillTx/>
                <a:latin typeface="Calibri" pitchFamily="34" charset="0"/>
              </a:rPr>
              <a:t>Security Policy Discussion with Senior Leadership</a:t>
            </a:r>
          </a:p>
        </p:txBody>
      </p:sp>
      <p:sp>
        <p:nvSpPr>
          <p:cNvPr id="74757"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200" b="0" i="0" u="none" strike="noStrike" kern="0" cap="none" spc="0" normalizeH="0" baseline="0" noProof="0">
                <a:ln>
                  <a:noFill/>
                </a:ln>
                <a:solidFill>
                  <a:schemeClr val="tx1"/>
                </a:solidFill>
                <a:effectLst/>
                <a:uLnTx/>
                <a:uFillTx/>
                <a:latin typeface="Calibri" pitchFamily="34" charset="0"/>
              </a:rPr>
              <a:t>23 January 2006</a:t>
            </a:r>
          </a:p>
        </p:txBody>
      </p:sp>
      <p:sp>
        <p:nvSpPr>
          <p:cNvPr id="74758"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8BD1DB9C-B3F5-4923-9970-07F1150452C1}" type="slidenum">
              <a:rPr kumimoji="0" lang="en-US" altLang="en-US" sz="1200" b="0" i="0" u="none" strike="noStrike" kern="0" cap="none" spc="0" normalizeH="0" baseline="0" noProof="0" smtClean="0">
                <a:ln>
                  <a:noFill/>
                </a:ln>
                <a:solidFill>
                  <a:schemeClr val="tx1"/>
                </a:solidFill>
                <a:effectLst/>
                <a:uLnTx/>
                <a:uFillTx/>
                <a:latin typeface="Calibri" pitchFamily="34" charset="0"/>
              </a:rPr>
              <a:pPr marL="0" marR="0" lvl="0" indent="0" defTabSz="914400" eaLnBrk="1" fontAlgn="auto" latinLnBrk="0" hangingPunct="1">
                <a:lnSpc>
                  <a:spcPct val="100000"/>
                </a:lnSpc>
                <a:spcBef>
                  <a:spcPct val="0"/>
                </a:spcBef>
                <a:spcAft>
                  <a:spcPts val="0"/>
                </a:spcAft>
                <a:buClrTx/>
                <a:buSzTx/>
                <a:buFontTx/>
                <a:buNone/>
                <a:tabLst/>
                <a:defRPr/>
              </a:pPr>
              <a:t>61</a:t>
            </a:fld>
            <a:endParaRPr kumimoji="0" lang="en-US" altLang="en-US" sz="1200" b="0" i="0" u="none" strike="noStrike" kern="0" cap="none" spc="0" normalizeH="0" baseline="0" noProof="0">
              <a:ln>
                <a:noFill/>
              </a:ln>
              <a:solidFill>
                <a:schemeClr val="tx1"/>
              </a:solidFill>
              <a:effectLst/>
              <a:uLnTx/>
              <a:uFillTx/>
              <a:latin typeface="Calibri" pitchFamily="34" charset="0"/>
            </a:endParaRPr>
          </a:p>
        </p:txBody>
      </p:sp>
    </p:spTree>
    <p:extLst>
      <p:ext uri="{BB962C8B-B14F-4D97-AF65-F5344CB8AC3E}">
        <p14:creationId xmlns:p14="http://schemas.microsoft.com/office/powerpoint/2010/main" val="7648775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73732"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en-US" altLang="en-US"/>
              <a:t>Security Policy Discussion with Senior Leadership</a:t>
            </a:r>
          </a:p>
        </p:txBody>
      </p:sp>
      <p:sp>
        <p:nvSpPr>
          <p:cNvPr id="73733"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en-US" altLang="en-US"/>
              <a:t>23 January 2006</a:t>
            </a:r>
          </a:p>
        </p:txBody>
      </p:sp>
      <p:sp>
        <p:nvSpPr>
          <p:cNvPr id="73734"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20162E5-C6F7-4D43-8840-96A1D07F8FC0}" type="slidenum">
              <a:rPr lang="en-US" altLang="en-US" smtClean="0"/>
              <a:pPr eaLnBrk="1" hangingPunct="1">
                <a:spcBef>
                  <a:spcPct val="0"/>
                </a:spcBef>
              </a:pPr>
              <a:t>65</a:t>
            </a:fld>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73732"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en-US" altLang="en-US"/>
              <a:t>Security Policy Discussion with Senior Leadership</a:t>
            </a:r>
          </a:p>
        </p:txBody>
      </p:sp>
      <p:sp>
        <p:nvSpPr>
          <p:cNvPr id="73733"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en-US" altLang="en-US"/>
              <a:t>23 January 2006</a:t>
            </a:r>
          </a:p>
        </p:txBody>
      </p:sp>
      <p:sp>
        <p:nvSpPr>
          <p:cNvPr id="73734"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20162E5-C6F7-4D43-8840-96A1D07F8FC0}" type="slidenum">
              <a:rPr lang="en-US" altLang="en-US" smtClean="0"/>
              <a:pPr eaLnBrk="1" hangingPunct="1">
                <a:spcBef>
                  <a:spcPct val="0"/>
                </a:spcBef>
              </a:pPr>
              <a:t>66</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61444"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en-US" altLang="en-US">
                <a:solidFill>
                  <a:srgbClr val="000000"/>
                </a:solidFill>
              </a:rPr>
              <a:t>Security Policy Discussion with Senior Leadership</a:t>
            </a:r>
          </a:p>
        </p:txBody>
      </p:sp>
      <p:sp>
        <p:nvSpPr>
          <p:cNvPr id="61445"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en-US" altLang="en-US">
                <a:solidFill>
                  <a:srgbClr val="000000"/>
                </a:solidFill>
              </a:rPr>
              <a:t>23 January 2006</a:t>
            </a:r>
          </a:p>
        </p:txBody>
      </p:sp>
      <p:sp>
        <p:nvSpPr>
          <p:cNvPr id="61446"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E09B11D-ED66-46C4-B883-2B1D7F517FA0}" type="slidenum">
              <a:rPr lang="en-US" altLang="en-US" smtClean="0">
                <a:solidFill>
                  <a:srgbClr val="000000"/>
                </a:solidFill>
              </a:rPr>
              <a:pPr eaLnBrk="1" hangingPunct="1">
                <a:spcBef>
                  <a:spcPct val="0"/>
                </a:spcBef>
              </a:pPr>
              <a:t>15</a:t>
            </a:fld>
            <a:endParaRPr lang="en-US" altLang="en-US">
              <a:solidFill>
                <a:srgbClr val="000000"/>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74756"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en-US" altLang="en-US"/>
              <a:t>Security Policy Discussion with Senior Leadership</a:t>
            </a:r>
          </a:p>
        </p:txBody>
      </p:sp>
      <p:sp>
        <p:nvSpPr>
          <p:cNvPr id="74757"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en-US" altLang="en-US"/>
              <a:t>23 January 2006</a:t>
            </a:r>
          </a:p>
        </p:txBody>
      </p:sp>
      <p:sp>
        <p:nvSpPr>
          <p:cNvPr id="74758"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BD1DB9C-B3F5-4923-9970-07F1150452C1}" type="slidenum">
              <a:rPr lang="en-US" altLang="en-US" smtClean="0"/>
              <a:pPr eaLnBrk="1" hangingPunct="1">
                <a:spcBef>
                  <a:spcPct val="0"/>
                </a:spcBef>
              </a:pPr>
              <a:t>67</a:t>
            </a:fld>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74756"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en-US" altLang="en-US"/>
              <a:t>Security Policy Discussion with Senior Leadership</a:t>
            </a:r>
          </a:p>
        </p:txBody>
      </p:sp>
      <p:sp>
        <p:nvSpPr>
          <p:cNvPr id="74757"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en-US" altLang="en-US"/>
              <a:t>23 January 2006</a:t>
            </a:r>
          </a:p>
        </p:txBody>
      </p:sp>
      <p:sp>
        <p:nvSpPr>
          <p:cNvPr id="74758"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BD1DB9C-B3F5-4923-9970-07F1150452C1}" type="slidenum">
              <a:rPr lang="en-US" altLang="en-US" smtClean="0"/>
              <a:pPr eaLnBrk="1" hangingPunct="1">
                <a:spcBef>
                  <a:spcPct val="0"/>
                </a:spcBef>
              </a:pPr>
              <a:t>68</a:t>
            </a:fld>
            <a:endParaRPr lang="en-US" altLang="en-US"/>
          </a:p>
        </p:txBody>
      </p:sp>
    </p:spTree>
    <p:extLst>
      <p:ext uri="{BB962C8B-B14F-4D97-AF65-F5344CB8AC3E}">
        <p14:creationId xmlns:p14="http://schemas.microsoft.com/office/powerpoint/2010/main" val="5882649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74756"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en-US" altLang="en-US"/>
              <a:t>Security Policy Discussion with Senior Leadership</a:t>
            </a:r>
          </a:p>
        </p:txBody>
      </p:sp>
      <p:sp>
        <p:nvSpPr>
          <p:cNvPr id="74757"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en-US" altLang="en-US"/>
              <a:t>23 January 2006</a:t>
            </a:r>
          </a:p>
        </p:txBody>
      </p:sp>
      <p:sp>
        <p:nvSpPr>
          <p:cNvPr id="74758"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BD1DB9C-B3F5-4923-9970-07F1150452C1}" type="slidenum">
              <a:rPr lang="en-US" altLang="en-US" smtClean="0"/>
              <a:pPr eaLnBrk="1" hangingPunct="1">
                <a:spcBef>
                  <a:spcPct val="0"/>
                </a:spcBef>
              </a:pPr>
              <a:t>69</a:t>
            </a:fld>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76804"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en-US" altLang="en-US"/>
              <a:t>Security Policy Discussion with Senior Leadership</a:t>
            </a:r>
          </a:p>
        </p:txBody>
      </p:sp>
      <p:sp>
        <p:nvSpPr>
          <p:cNvPr id="76805"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en-US" altLang="en-US"/>
              <a:t>23 January 2006</a:t>
            </a:r>
          </a:p>
        </p:txBody>
      </p:sp>
      <p:sp>
        <p:nvSpPr>
          <p:cNvPr id="76806"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B9D3D57-E643-450B-B971-BAF2E08747C2}" type="slidenum">
              <a:rPr lang="en-US" altLang="en-US" smtClean="0"/>
              <a:pPr eaLnBrk="1" hangingPunct="1">
                <a:spcBef>
                  <a:spcPct val="0"/>
                </a:spcBef>
              </a:pPr>
              <a:t>70</a:t>
            </a:fld>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76804"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en-US" altLang="en-US"/>
              <a:t>Security Policy Discussion with Senior Leadership</a:t>
            </a:r>
          </a:p>
        </p:txBody>
      </p:sp>
      <p:sp>
        <p:nvSpPr>
          <p:cNvPr id="76805"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en-US" altLang="en-US"/>
              <a:t>23 January 2006</a:t>
            </a:r>
          </a:p>
        </p:txBody>
      </p:sp>
      <p:sp>
        <p:nvSpPr>
          <p:cNvPr id="76806"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B9D3D57-E643-450B-B971-BAF2E08747C2}" type="slidenum">
              <a:rPr lang="en-US" altLang="en-US" smtClean="0"/>
              <a:pPr eaLnBrk="1" hangingPunct="1">
                <a:spcBef>
                  <a:spcPct val="0"/>
                </a:spcBef>
              </a:pPr>
              <a:t>71</a:t>
            </a:fld>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a:ea typeface="MS PGothic" pitchFamily="34" charset="-128"/>
                <a:cs typeface="MS PGothic" pitchFamily="34" charset="-128"/>
              </a:rPr>
              <a:t>Stop and think </a:t>
            </a:r>
            <a:r>
              <a:rPr kumimoji="0" lang="en-US" sz="1200" b="0" i="0" u="none" strike="noStrike" kern="1200" cap="none" spc="0" normalizeH="0" baseline="0" noProof="0" dirty="0">
                <a:ln>
                  <a:noFill/>
                </a:ln>
                <a:solidFill>
                  <a:srgbClr val="000000"/>
                </a:solidFill>
                <a:effectLst/>
                <a:uLnTx/>
                <a:uFillTx/>
                <a:latin typeface="Arial"/>
                <a:ea typeface="MS PGothic" pitchFamily="34" charset="-128"/>
                <a:cs typeface="MS PGothic" pitchFamily="34" charset="-128"/>
              </a:rPr>
              <a:t>before you click links, open photos, songs, or other attachments in a message from someone you don't know. Be wary of "free" games, apps, and the like, which are notorious for including malware in the download.</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a:ea typeface="MS PGothic" pitchFamily="34" charset="-128"/>
              <a:cs typeface="MS PGothic"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S PGothic" pitchFamily="34" charset="-128"/>
                <a:cs typeface="MS PGothic" pitchFamily="34" charset="-128"/>
              </a:rPr>
              <a:t>Even be suspicious of links and attachments from someone within your company, especially if it’s something unexpected, like </a:t>
            </a:r>
            <a:r>
              <a:rPr kumimoji="0" lang="en-US" sz="1200" b="0" i="1" u="none" strike="noStrike" kern="1200" cap="none" spc="0" normalizeH="0" baseline="0" noProof="0" dirty="0">
                <a:ln>
                  <a:noFill/>
                </a:ln>
                <a:solidFill>
                  <a:srgbClr val="000000"/>
                </a:solidFill>
                <a:effectLst/>
                <a:uLnTx/>
                <a:uFillTx/>
                <a:latin typeface="Arial"/>
                <a:ea typeface="MS PGothic" pitchFamily="34" charset="-128"/>
                <a:cs typeface="MS PGothic" pitchFamily="34" charset="-128"/>
              </a:rPr>
              <a:t>ilovepinkponies.pdf</a:t>
            </a:r>
            <a:r>
              <a:rPr kumimoji="0" lang="en-US" sz="1200" b="0" i="0" u="none" strike="noStrike" kern="1200" cap="none" spc="0" normalizeH="0" baseline="0" noProof="0" dirty="0">
                <a:ln>
                  <a:noFill/>
                </a:ln>
                <a:solidFill>
                  <a:srgbClr val="000000"/>
                </a:solidFill>
                <a:effectLst/>
                <a:uLnTx/>
                <a:uFillTx/>
                <a:latin typeface="Arial"/>
                <a:ea typeface="MS PGothic" pitchFamily="34" charset="-128"/>
                <a:cs typeface="MS PGothic" pitchFamily="34" charset="-128"/>
              </a:rPr>
              <a:t> from your boss. Or, just because the email message says it’s a LinkedIn update, doesn’t mean it is. You never know if a criminal has hacked into a coworker’s account, or that his or her computer has been infected with a virus that is automatically sending spam. </a:t>
            </a:r>
            <a:r>
              <a:rPr kumimoji="0" lang="en-US" sz="1200" b="1" i="0" u="none" strike="noStrike" kern="1200" cap="none" spc="0" normalizeH="0" baseline="0" noProof="0" dirty="0">
                <a:ln>
                  <a:noFill/>
                </a:ln>
                <a:solidFill>
                  <a:srgbClr val="000000"/>
                </a:solidFill>
                <a:effectLst/>
                <a:uLnTx/>
                <a:uFillTx/>
                <a:latin typeface="Arial"/>
                <a:ea typeface="MS PGothic" pitchFamily="34" charset="-128"/>
                <a:cs typeface="MS PGothic" pitchFamily="34" charset="-128"/>
              </a:rPr>
              <a:t>[click]</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a:ea typeface="MS PGothic" pitchFamily="34" charset="-128"/>
              <a:cs typeface="MS PGothic"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a:ea typeface="MS PGothic" pitchFamily="34" charset="-128"/>
                <a:cs typeface="MS PGothic" pitchFamily="34" charset="-128"/>
              </a:rPr>
              <a:t>Confirm. </a:t>
            </a:r>
            <a:r>
              <a:rPr kumimoji="0" lang="en-US" sz="1200" b="0" i="0" u="none" strike="noStrike" kern="1200" cap="none" spc="0" normalizeH="0" baseline="0" noProof="0" dirty="0">
                <a:ln>
                  <a:noFill/>
                </a:ln>
                <a:solidFill>
                  <a:srgbClr val="000000"/>
                </a:solidFill>
                <a:effectLst/>
                <a:uLnTx/>
                <a:uFillTx/>
                <a:latin typeface="Arial"/>
                <a:ea typeface="MS PGothic" pitchFamily="34" charset="-128"/>
                <a:cs typeface="MS PGothic" pitchFamily="34" charset="-128"/>
              </a:rPr>
              <a:t>If you think it’s suspicious, don’t click anything or use phone numbers or email addresses in the message. Instead, use a different device and another account to confirm with the sender that the message is legitimate.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a:ea typeface="MS PGothic" pitchFamily="34" charset="-128"/>
              <a:cs typeface="MS PGothic"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S PGothic" pitchFamily="34" charset="-128"/>
                <a:cs typeface="MS PGothic" pitchFamily="34" charset="-128"/>
              </a:rPr>
              <a:t>Or do some research. For example, the executives in our example might have paused to consider whether their companies were involved in litigation that could result in a subpoena from this court.</a:t>
            </a:r>
            <a:r>
              <a:rPr kumimoji="0" lang="en-US" sz="1200" b="1" i="0" u="none" strike="noStrike" kern="1200" cap="none" spc="0" normalizeH="0" baseline="0" noProof="0" dirty="0">
                <a:ln>
                  <a:noFill/>
                </a:ln>
                <a:solidFill>
                  <a:srgbClr val="000000"/>
                </a:solidFill>
                <a:effectLst/>
                <a:uLnTx/>
                <a:uFillTx/>
                <a:latin typeface="Arial"/>
                <a:ea typeface="MS PGothic" pitchFamily="34" charset="-128"/>
                <a:cs typeface="MS PGothic" pitchFamily="34" charset="-128"/>
              </a:rPr>
              <a:t> [click]</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a:ea typeface="MS PGothic" pitchFamily="34" charset="-128"/>
              <a:cs typeface="MS PGothic"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a:ea typeface="MS PGothic" pitchFamily="34" charset="-128"/>
                <a:cs typeface="MS PGothic" pitchFamily="34" charset="-128"/>
              </a:rPr>
              <a:t>Close. </a:t>
            </a:r>
            <a:r>
              <a:rPr kumimoji="0" lang="en-US" sz="1200" b="0" i="0" u="none" strike="noStrike" kern="1200" cap="none" spc="0" normalizeH="0" baseline="0" noProof="0" dirty="0">
                <a:ln>
                  <a:noFill/>
                </a:ln>
                <a:solidFill>
                  <a:srgbClr val="000000"/>
                </a:solidFill>
                <a:effectLst/>
                <a:uLnTx/>
                <a:uFillTx/>
                <a:latin typeface="Arial"/>
                <a:ea typeface="MS PGothic" pitchFamily="34" charset="-128"/>
                <a:cs typeface="MS PGothic" pitchFamily="34" charset="-128"/>
              </a:rPr>
              <a:t>Avoid clicking </a:t>
            </a:r>
            <a:r>
              <a:rPr kumimoji="0" lang="en-US" sz="1200" b="1" i="0" u="none" strike="noStrike" kern="1200" cap="none" spc="0" normalizeH="0" baseline="0" noProof="0" dirty="0">
                <a:ln>
                  <a:noFill/>
                </a:ln>
                <a:solidFill>
                  <a:srgbClr val="000000"/>
                </a:solidFill>
                <a:effectLst/>
                <a:uLnTx/>
                <a:uFillTx/>
                <a:latin typeface="Arial"/>
                <a:ea typeface="MS PGothic" pitchFamily="34" charset="-128"/>
                <a:cs typeface="MS PGothic" pitchFamily="34" charset="-128"/>
              </a:rPr>
              <a:t>Agree, OK</a:t>
            </a:r>
            <a:r>
              <a:rPr kumimoji="0" lang="en-US" sz="1200" b="0" i="0" u="none" strike="noStrike" kern="1200" cap="none" spc="0" normalizeH="0" baseline="0" noProof="0" dirty="0">
                <a:ln>
                  <a:noFill/>
                </a:ln>
                <a:solidFill>
                  <a:srgbClr val="000000"/>
                </a:solidFill>
                <a:effectLst/>
                <a:uLnTx/>
                <a:uFillTx/>
                <a:latin typeface="Arial"/>
                <a:ea typeface="MS PGothic" pitchFamily="34" charset="-128"/>
                <a:cs typeface="MS PGothic" pitchFamily="34" charset="-128"/>
              </a:rPr>
              <a:t>, or </a:t>
            </a:r>
            <a:r>
              <a:rPr kumimoji="0" lang="en-US" sz="1200" b="1" i="0" u="none" strike="noStrike" kern="1200" cap="none" spc="0" normalizeH="0" baseline="0" noProof="0" dirty="0">
                <a:ln>
                  <a:noFill/>
                </a:ln>
                <a:solidFill>
                  <a:srgbClr val="000000"/>
                </a:solidFill>
                <a:effectLst/>
                <a:uLnTx/>
                <a:uFillTx/>
                <a:latin typeface="Arial"/>
                <a:ea typeface="MS PGothic" pitchFamily="34" charset="-128"/>
                <a:cs typeface="MS PGothic" pitchFamily="34" charset="-128"/>
              </a:rPr>
              <a:t>I accept</a:t>
            </a:r>
            <a:r>
              <a:rPr kumimoji="0" lang="en-US" sz="1200" b="0" i="0" u="none" strike="noStrike" kern="1200" cap="none" spc="0" normalizeH="0" baseline="0" noProof="0" dirty="0">
                <a:ln>
                  <a:noFill/>
                </a:ln>
                <a:solidFill>
                  <a:srgbClr val="000000"/>
                </a:solidFill>
                <a:effectLst/>
                <a:uLnTx/>
                <a:uFillTx/>
                <a:latin typeface="Arial"/>
                <a:ea typeface="MS PGothic" pitchFamily="34" charset="-128"/>
                <a:cs typeface="MS PGothic" pitchFamily="34" charset="-128"/>
              </a:rPr>
              <a:t> in banner ads, in unexpected pop-up messages or warnings, on websites that seem suspicious to you, or in offers to remove spyware or viruses. These also could trigger the download of malware. </a:t>
            </a:r>
            <a:r>
              <a:rPr kumimoji="0" lang="en-US" sz="1200" b="1" i="0" u="none" strike="noStrike" kern="1200" cap="none" spc="0" normalizeH="0" baseline="0" noProof="0" dirty="0">
                <a:ln>
                  <a:noFill/>
                </a:ln>
                <a:solidFill>
                  <a:srgbClr val="000000"/>
                </a:solidFill>
                <a:effectLst/>
                <a:uLnTx/>
                <a:uFillTx/>
                <a:latin typeface="Arial"/>
                <a:ea typeface="MS PGothic" pitchFamily="34" charset="-128"/>
                <a:cs typeface="MS PGothic" pitchFamily="34" charset="-128"/>
              </a:rPr>
              <a:t>[click]</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a:ea typeface="MS PGothic" pitchFamily="34" charset="-128"/>
              <a:cs typeface="MS PGothic"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S PGothic" pitchFamily="34" charset="-128"/>
                <a:cs typeface="MS PGothic" pitchFamily="34" charset="-128"/>
              </a:rPr>
              <a:t>Instead close the window. To do this, press Ctrl and F4</a:t>
            </a:r>
            <a:r>
              <a:rPr kumimoji="0" lang="en-US" sz="1200" b="1" i="0" u="none" strike="noStrike" kern="1200" cap="none" spc="0" normalizeH="0" baseline="0" noProof="0" dirty="0">
                <a:ln>
                  <a:noFill/>
                </a:ln>
                <a:solidFill>
                  <a:srgbClr val="000000"/>
                </a:solidFill>
                <a:effectLst/>
                <a:uLnTx/>
                <a:uFillTx/>
                <a:latin typeface="Arial"/>
                <a:ea typeface="MS PGothic" pitchFamily="34" charset="-128"/>
                <a:cs typeface="MS PGothic" pitchFamily="34" charset="-128"/>
              </a:rPr>
              <a:t> </a:t>
            </a:r>
            <a:r>
              <a:rPr kumimoji="0" lang="en-US" sz="1200" b="0" i="0" u="none" strike="noStrike" kern="1200" cap="none" spc="0" normalizeH="0" baseline="0" noProof="0" dirty="0">
                <a:ln>
                  <a:noFill/>
                </a:ln>
                <a:solidFill>
                  <a:srgbClr val="000000"/>
                </a:solidFill>
                <a:effectLst/>
                <a:uLnTx/>
                <a:uFillTx/>
                <a:latin typeface="Arial"/>
                <a:ea typeface="MS PGothic" pitchFamily="34" charset="-128"/>
                <a:cs typeface="MS PGothic" pitchFamily="34" charset="-128"/>
              </a:rPr>
              <a:t>on your keyboard.</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a:ea typeface="MS PGothic" pitchFamily="34" charset="-128"/>
              <a:cs typeface="MS PGothic"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S PGothic" pitchFamily="34" charset="-128"/>
                <a:cs typeface="MS PGothic" pitchFamily="34" charset="-128"/>
              </a:rPr>
              <a:t>And the advice, “If you see something, say something,” applies here. If you </a:t>
            </a:r>
            <a:r>
              <a:rPr kumimoji="0" lang="en-US" sz="1200" b="0" i="0" u="sng" strike="noStrike" kern="1200" cap="none" spc="0" normalizeH="0" baseline="0" noProof="0" dirty="0">
                <a:ln>
                  <a:noFill/>
                </a:ln>
                <a:solidFill>
                  <a:srgbClr val="000000"/>
                </a:solidFill>
                <a:effectLst/>
                <a:uLnTx/>
                <a:uFillTx/>
                <a:latin typeface="Arial"/>
                <a:ea typeface="MS PGothic" pitchFamily="34" charset="-128"/>
                <a:cs typeface="MS PGothic" pitchFamily="34" charset="-128"/>
              </a:rPr>
              <a:t>do</a:t>
            </a:r>
            <a:r>
              <a:rPr kumimoji="0" lang="en-US" sz="1200" b="0" i="0" u="none" strike="noStrike" kern="1200" cap="none" spc="0" normalizeH="0" baseline="0" noProof="0" dirty="0">
                <a:ln>
                  <a:noFill/>
                </a:ln>
                <a:solidFill>
                  <a:srgbClr val="000000"/>
                </a:solidFill>
                <a:effectLst/>
                <a:uLnTx/>
                <a:uFillTx/>
                <a:latin typeface="Arial"/>
                <a:ea typeface="MS PGothic" pitchFamily="34" charset="-128"/>
                <a:cs typeface="MS PGothic" pitchFamily="34" charset="-128"/>
              </a:rPr>
              <a:t> see a message that seems suspicious or problematic, report it to the system administrator who can take action including warning others what to do if they see the same thing. </a:t>
            </a:r>
          </a:p>
          <a:p>
            <a:endParaRPr lang="en-US" dirty="0"/>
          </a:p>
        </p:txBody>
      </p:sp>
      <p:sp>
        <p:nvSpPr>
          <p:cNvPr id="4" name="Slide Number Placeholder 3"/>
          <p:cNvSpPr>
            <a:spLocks noGrp="1"/>
          </p:cNvSpPr>
          <p:nvPr>
            <p:ph type="sldNum" sz="quarter" idx="10"/>
          </p:nvPr>
        </p:nvSpPr>
        <p:spPr/>
        <p:txBody>
          <a:bodyPr/>
          <a:lstStyle/>
          <a:p>
            <a:pPr>
              <a:defRPr/>
            </a:pPr>
            <a:fld id="{D1733F2D-7904-4202-A12A-14E5E661AB95}" type="slidenum">
              <a:rPr lang="en-US" smtClean="0"/>
              <a:pPr>
                <a:defRPr/>
              </a:pPr>
              <a:t>72</a:t>
            </a:fld>
            <a:endParaRPr lang="en-US"/>
          </a:p>
        </p:txBody>
      </p:sp>
    </p:spTree>
    <p:extLst>
      <p:ext uri="{BB962C8B-B14F-4D97-AF65-F5344CB8AC3E}">
        <p14:creationId xmlns:p14="http://schemas.microsoft.com/office/powerpoint/2010/main" val="33462977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76804"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en-US" altLang="en-US"/>
              <a:t>Security Policy Discussion with Senior Leadership</a:t>
            </a:r>
          </a:p>
        </p:txBody>
      </p:sp>
      <p:sp>
        <p:nvSpPr>
          <p:cNvPr id="76805"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en-US" altLang="en-US"/>
              <a:t>23 January 2006</a:t>
            </a:r>
          </a:p>
        </p:txBody>
      </p:sp>
      <p:sp>
        <p:nvSpPr>
          <p:cNvPr id="76806"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B9D3D57-E643-450B-B971-BAF2E08747C2}" type="slidenum">
              <a:rPr lang="en-US" altLang="en-US" smtClean="0"/>
              <a:pPr eaLnBrk="1" hangingPunct="1">
                <a:spcBef>
                  <a:spcPct val="0"/>
                </a:spcBef>
              </a:pPr>
              <a:t>78</a:t>
            </a:fld>
            <a:endParaRPr lang="en-US" altLang="en-US"/>
          </a:p>
        </p:txBody>
      </p:sp>
    </p:spTree>
    <p:extLst>
      <p:ext uri="{BB962C8B-B14F-4D97-AF65-F5344CB8AC3E}">
        <p14:creationId xmlns:p14="http://schemas.microsoft.com/office/powerpoint/2010/main" val="16005202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76804"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en-US" altLang="en-US"/>
              <a:t>Security Policy Discussion with Senior Leadership</a:t>
            </a:r>
          </a:p>
        </p:txBody>
      </p:sp>
      <p:sp>
        <p:nvSpPr>
          <p:cNvPr id="76805"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en-US" altLang="en-US"/>
              <a:t>23 January 2006</a:t>
            </a:r>
          </a:p>
        </p:txBody>
      </p:sp>
      <p:sp>
        <p:nvSpPr>
          <p:cNvPr id="76806"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B9D3D57-E643-450B-B971-BAF2E08747C2}" type="slidenum">
              <a:rPr lang="en-US" altLang="en-US" smtClean="0"/>
              <a:pPr eaLnBrk="1" hangingPunct="1">
                <a:spcBef>
                  <a:spcPct val="0"/>
                </a:spcBef>
              </a:pPr>
              <a:t>79</a:t>
            </a:fld>
            <a:endParaRPr lang="en-US" altLang="en-US"/>
          </a:p>
        </p:txBody>
      </p:sp>
    </p:spTree>
    <p:extLst>
      <p:ext uri="{BB962C8B-B14F-4D97-AF65-F5344CB8AC3E}">
        <p14:creationId xmlns:p14="http://schemas.microsoft.com/office/powerpoint/2010/main" val="16254087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76804"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en-US" altLang="en-US"/>
              <a:t>Security Policy Discussion with Senior Leadership</a:t>
            </a:r>
          </a:p>
        </p:txBody>
      </p:sp>
      <p:sp>
        <p:nvSpPr>
          <p:cNvPr id="76805"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en-US" altLang="en-US"/>
              <a:t>23 January 2006</a:t>
            </a:r>
          </a:p>
        </p:txBody>
      </p:sp>
      <p:sp>
        <p:nvSpPr>
          <p:cNvPr id="76806"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B9D3D57-E643-450B-B971-BAF2E08747C2}" type="slidenum">
              <a:rPr lang="en-US" altLang="en-US" smtClean="0"/>
              <a:pPr eaLnBrk="1" hangingPunct="1">
                <a:spcBef>
                  <a:spcPct val="0"/>
                </a:spcBef>
              </a:pPr>
              <a:t>80</a:t>
            </a:fld>
            <a:endParaRPr lang="en-US" altLang="en-US"/>
          </a:p>
        </p:txBody>
      </p:sp>
    </p:spTree>
    <p:extLst>
      <p:ext uri="{BB962C8B-B14F-4D97-AF65-F5344CB8AC3E}">
        <p14:creationId xmlns:p14="http://schemas.microsoft.com/office/powerpoint/2010/main" val="36019275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76804"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en-US" altLang="en-US"/>
              <a:t>Security Policy Discussion with Senior Leadership</a:t>
            </a:r>
          </a:p>
        </p:txBody>
      </p:sp>
      <p:sp>
        <p:nvSpPr>
          <p:cNvPr id="76805"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en-US" altLang="en-US"/>
              <a:t>23 January 2006</a:t>
            </a:r>
          </a:p>
        </p:txBody>
      </p:sp>
      <p:sp>
        <p:nvSpPr>
          <p:cNvPr id="76806"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B9D3D57-E643-450B-B971-BAF2E08747C2}" type="slidenum">
              <a:rPr lang="en-US" altLang="en-US" smtClean="0"/>
              <a:pPr eaLnBrk="1" hangingPunct="1">
                <a:spcBef>
                  <a:spcPct val="0"/>
                </a:spcBef>
              </a:pPr>
              <a:t>81</a:t>
            </a:fld>
            <a:endParaRPr lang="en-US" altLang="en-US"/>
          </a:p>
        </p:txBody>
      </p:sp>
    </p:spTree>
    <p:extLst>
      <p:ext uri="{BB962C8B-B14F-4D97-AF65-F5344CB8AC3E}">
        <p14:creationId xmlns:p14="http://schemas.microsoft.com/office/powerpoint/2010/main" val="2489340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60420"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en-US" altLang="en-US">
                <a:solidFill>
                  <a:srgbClr val="000000"/>
                </a:solidFill>
              </a:rPr>
              <a:t>Security Policy Discussion with Senior Leadership</a:t>
            </a:r>
          </a:p>
        </p:txBody>
      </p:sp>
      <p:sp>
        <p:nvSpPr>
          <p:cNvPr id="60421"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en-US" altLang="en-US">
                <a:solidFill>
                  <a:srgbClr val="000000"/>
                </a:solidFill>
              </a:rPr>
              <a:t>23 January 2006</a:t>
            </a:r>
          </a:p>
        </p:txBody>
      </p:sp>
      <p:sp>
        <p:nvSpPr>
          <p:cNvPr id="60422"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D017720-07A7-4F1F-A35D-BD99D8FBF6F8}" type="slidenum">
              <a:rPr lang="en-US" altLang="en-US" smtClean="0">
                <a:solidFill>
                  <a:srgbClr val="000000"/>
                </a:solidFill>
              </a:rPr>
              <a:pPr eaLnBrk="1" hangingPunct="1">
                <a:spcBef>
                  <a:spcPct val="0"/>
                </a:spcBef>
              </a:pPr>
              <a:t>16</a:t>
            </a:fld>
            <a:endParaRPr lang="en-US" altLang="en-US">
              <a:solidFill>
                <a:srgbClr val="000000"/>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76804"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en-US" altLang="en-US"/>
              <a:t>Security Policy Discussion with Senior Leadership</a:t>
            </a:r>
          </a:p>
        </p:txBody>
      </p:sp>
      <p:sp>
        <p:nvSpPr>
          <p:cNvPr id="76805"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en-US" altLang="en-US"/>
              <a:t>23 January 2006</a:t>
            </a:r>
          </a:p>
        </p:txBody>
      </p:sp>
      <p:sp>
        <p:nvSpPr>
          <p:cNvPr id="76806"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B9D3D57-E643-450B-B971-BAF2E08747C2}" type="slidenum">
              <a:rPr lang="en-US" altLang="en-US" smtClean="0"/>
              <a:pPr eaLnBrk="1" hangingPunct="1">
                <a:spcBef>
                  <a:spcPct val="0"/>
                </a:spcBef>
              </a:pPr>
              <a:t>82</a:t>
            </a:fld>
            <a:endParaRPr lang="en-US" altLang="en-US"/>
          </a:p>
        </p:txBody>
      </p:sp>
    </p:spTree>
    <p:extLst>
      <p:ext uri="{BB962C8B-B14F-4D97-AF65-F5344CB8AC3E}">
        <p14:creationId xmlns:p14="http://schemas.microsoft.com/office/powerpoint/2010/main" val="26897640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76804"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en-US" altLang="en-US"/>
              <a:t>Security Policy Discussion with Senior Leadership</a:t>
            </a:r>
          </a:p>
        </p:txBody>
      </p:sp>
      <p:sp>
        <p:nvSpPr>
          <p:cNvPr id="76805"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en-US" altLang="en-US"/>
              <a:t>23 January 2006</a:t>
            </a:r>
          </a:p>
        </p:txBody>
      </p:sp>
      <p:sp>
        <p:nvSpPr>
          <p:cNvPr id="76806"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B9D3D57-E643-450B-B971-BAF2E08747C2}" type="slidenum">
              <a:rPr lang="en-US" altLang="en-US" smtClean="0"/>
              <a:pPr eaLnBrk="1" hangingPunct="1">
                <a:spcBef>
                  <a:spcPct val="0"/>
                </a:spcBef>
              </a:pPr>
              <a:t>83</a:t>
            </a:fld>
            <a:endParaRPr lang="en-US" altLang="en-US"/>
          </a:p>
        </p:txBody>
      </p:sp>
    </p:spTree>
    <p:extLst>
      <p:ext uri="{BB962C8B-B14F-4D97-AF65-F5344CB8AC3E}">
        <p14:creationId xmlns:p14="http://schemas.microsoft.com/office/powerpoint/2010/main" val="8610221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76804"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en-US" altLang="en-US"/>
              <a:t>Security Policy Discussion with Senior Leadership</a:t>
            </a:r>
          </a:p>
        </p:txBody>
      </p:sp>
      <p:sp>
        <p:nvSpPr>
          <p:cNvPr id="76805"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en-US" altLang="en-US"/>
              <a:t>23 January 2006</a:t>
            </a:r>
          </a:p>
        </p:txBody>
      </p:sp>
      <p:sp>
        <p:nvSpPr>
          <p:cNvPr id="76806"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B9D3D57-E643-450B-B971-BAF2E08747C2}" type="slidenum">
              <a:rPr lang="en-US" altLang="en-US" smtClean="0"/>
              <a:pPr eaLnBrk="1" hangingPunct="1">
                <a:spcBef>
                  <a:spcPct val="0"/>
                </a:spcBef>
              </a:pPr>
              <a:t>84</a:t>
            </a:fld>
            <a:endParaRPr lang="en-US" altLang="en-US"/>
          </a:p>
        </p:txBody>
      </p:sp>
    </p:spTree>
    <p:extLst>
      <p:ext uri="{BB962C8B-B14F-4D97-AF65-F5344CB8AC3E}">
        <p14:creationId xmlns:p14="http://schemas.microsoft.com/office/powerpoint/2010/main" val="9123435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76804"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en-US" altLang="en-US"/>
              <a:t>Security Policy Discussion with Senior Leadership</a:t>
            </a:r>
          </a:p>
        </p:txBody>
      </p:sp>
      <p:sp>
        <p:nvSpPr>
          <p:cNvPr id="76805"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en-US" altLang="en-US"/>
              <a:t>23 January 2006</a:t>
            </a:r>
          </a:p>
        </p:txBody>
      </p:sp>
      <p:sp>
        <p:nvSpPr>
          <p:cNvPr id="76806"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B9D3D57-E643-450B-B971-BAF2E08747C2}" type="slidenum">
              <a:rPr lang="en-US" altLang="en-US" smtClean="0"/>
              <a:pPr eaLnBrk="1" hangingPunct="1">
                <a:spcBef>
                  <a:spcPct val="0"/>
                </a:spcBef>
              </a:pPr>
              <a:t>85</a:t>
            </a:fld>
            <a:endParaRPr lang="en-US" altLang="en-US"/>
          </a:p>
        </p:txBody>
      </p:sp>
    </p:spTree>
    <p:extLst>
      <p:ext uri="{BB962C8B-B14F-4D97-AF65-F5344CB8AC3E}">
        <p14:creationId xmlns:p14="http://schemas.microsoft.com/office/powerpoint/2010/main" val="81557738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76804"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en-US" altLang="en-US"/>
              <a:t>Security Policy Discussion with Senior Leadership</a:t>
            </a:r>
          </a:p>
        </p:txBody>
      </p:sp>
      <p:sp>
        <p:nvSpPr>
          <p:cNvPr id="76805"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en-US" altLang="en-US"/>
              <a:t>23 January 2006</a:t>
            </a:r>
          </a:p>
        </p:txBody>
      </p:sp>
      <p:sp>
        <p:nvSpPr>
          <p:cNvPr id="76806"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B9D3D57-E643-450B-B971-BAF2E08747C2}" type="slidenum">
              <a:rPr lang="en-US" altLang="en-US" smtClean="0"/>
              <a:pPr eaLnBrk="1" hangingPunct="1">
                <a:spcBef>
                  <a:spcPct val="0"/>
                </a:spcBef>
              </a:pPr>
              <a:t>86</a:t>
            </a:fld>
            <a:endParaRPr lang="en-US" altLang="en-US"/>
          </a:p>
        </p:txBody>
      </p:sp>
    </p:spTree>
    <p:extLst>
      <p:ext uri="{BB962C8B-B14F-4D97-AF65-F5344CB8AC3E}">
        <p14:creationId xmlns:p14="http://schemas.microsoft.com/office/powerpoint/2010/main" val="35162717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76804"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en-US" altLang="en-US"/>
              <a:t>Security Policy Discussion with Senior Leadership</a:t>
            </a:r>
          </a:p>
        </p:txBody>
      </p:sp>
      <p:sp>
        <p:nvSpPr>
          <p:cNvPr id="76805"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en-US" altLang="en-US"/>
              <a:t>23 January 2006</a:t>
            </a:r>
          </a:p>
        </p:txBody>
      </p:sp>
      <p:sp>
        <p:nvSpPr>
          <p:cNvPr id="76806"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B9D3D57-E643-450B-B971-BAF2E08747C2}" type="slidenum">
              <a:rPr lang="en-US" altLang="en-US" smtClean="0"/>
              <a:pPr eaLnBrk="1" hangingPunct="1">
                <a:spcBef>
                  <a:spcPct val="0"/>
                </a:spcBef>
              </a:pPr>
              <a:t>87</a:t>
            </a:fld>
            <a:endParaRPr lang="en-US" altLang="en-US"/>
          </a:p>
        </p:txBody>
      </p:sp>
    </p:spTree>
    <p:extLst>
      <p:ext uri="{BB962C8B-B14F-4D97-AF65-F5344CB8AC3E}">
        <p14:creationId xmlns:p14="http://schemas.microsoft.com/office/powerpoint/2010/main" val="335490856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76804"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en-US" altLang="en-US"/>
              <a:t>Security Policy Discussion with Senior Leadership</a:t>
            </a:r>
          </a:p>
        </p:txBody>
      </p:sp>
      <p:sp>
        <p:nvSpPr>
          <p:cNvPr id="76805"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en-US" altLang="en-US"/>
              <a:t>23 January 2006</a:t>
            </a:r>
          </a:p>
        </p:txBody>
      </p:sp>
      <p:sp>
        <p:nvSpPr>
          <p:cNvPr id="76806"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B9D3D57-E643-450B-B971-BAF2E08747C2}" type="slidenum">
              <a:rPr lang="en-US" altLang="en-US" smtClean="0"/>
              <a:pPr eaLnBrk="1" hangingPunct="1">
                <a:spcBef>
                  <a:spcPct val="0"/>
                </a:spcBef>
              </a:pPr>
              <a:t>88</a:t>
            </a:fld>
            <a:endParaRPr lang="en-US" altLang="en-US"/>
          </a:p>
        </p:txBody>
      </p:sp>
    </p:spTree>
    <p:extLst>
      <p:ext uri="{BB962C8B-B14F-4D97-AF65-F5344CB8AC3E}">
        <p14:creationId xmlns:p14="http://schemas.microsoft.com/office/powerpoint/2010/main" val="206377976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76804"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en-US" altLang="en-US"/>
              <a:t>Security Policy Discussion with Senior Leadership</a:t>
            </a:r>
          </a:p>
        </p:txBody>
      </p:sp>
      <p:sp>
        <p:nvSpPr>
          <p:cNvPr id="76805"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en-US" altLang="en-US"/>
              <a:t>23 January 2006</a:t>
            </a:r>
          </a:p>
        </p:txBody>
      </p:sp>
      <p:sp>
        <p:nvSpPr>
          <p:cNvPr id="76806"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B9D3D57-E643-450B-B971-BAF2E08747C2}" type="slidenum">
              <a:rPr lang="en-US" altLang="en-US" smtClean="0"/>
              <a:pPr eaLnBrk="1" hangingPunct="1">
                <a:spcBef>
                  <a:spcPct val="0"/>
                </a:spcBef>
              </a:pPr>
              <a:t>90</a:t>
            </a:fld>
            <a:endParaRPr lang="en-US" altLang="en-US"/>
          </a:p>
        </p:txBody>
      </p:sp>
    </p:spTree>
    <p:extLst>
      <p:ext uri="{BB962C8B-B14F-4D97-AF65-F5344CB8AC3E}">
        <p14:creationId xmlns:p14="http://schemas.microsoft.com/office/powerpoint/2010/main" val="32670035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76804"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en-US" altLang="en-US"/>
              <a:t>Security Policy Discussion with Senior Leadership</a:t>
            </a:r>
          </a:p>
        </p:txBody>
      </p:sp>
      <p:sp>
        <p:nvSpPr>
          <p:cNvPr id="76805"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en-US" altLang="en-US"/>
              <a:t>23 January 2006</a:t>
            </a:r>
          </a:p>
        </p:txBody>
      </p:sp>
      <p:sp>
        <p:nvSpPr>
          <p:cNvPr id="76806"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B9D3D57-E643-450B-B971-BAF2E08747C2}" type="slidenum">
              <a:rPr lang="en-US" altLang="en-US" smtClean="0"/>
              <a:pPr eaLnBrk="1" hangingPunct="1">
                <a:spcBef>
                  <a:spcPct val="0"/>
                </a:spcBef>
              </a:pPr>
              <a:t>91</a:t>
            </a:fld>
            <a:endParaRPr lang="en-US" altLang="en-US"/>
          </a:p>
        </p:txBody>
      </p:sp>
    </p:spTree>
    <p:extLst>
      <p:ext uri="{BB962C8B-B14F-4D97-AF65-F5344CB8AC3E}">
        <p14:creationId xmlns:p14="http://schemas.microsoft.com/office/powerpoint/2010/main" val="157940409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1924"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en-US" altLang="en-US"/>
          </a:p>
        </p:txBody>
      </p:sp>
      <p:sp>
        <p:nvSpPr>
          <p:cNvPr id="81925"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en-US" altLang="en-US"/>
          </a:p>
        </p:txBody>
      </p:sp>
      <p:sp>
        <p:nvSpPr>
          <p:cNvPr id="81926"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DDF95E0-ACE6-48FB-98A6-58D58C14B498}" type="slidenum">
              <a:rPr lang="en-US" altLang="en-US" smtClean="0"/>
              <a:pPr eaLnBrk="1" hangingPunct="1">
                <a:spcBef>
                  <a:spcPct val="0"/>
                </a:spcBef>
              </a:pPr>
              <a:t>92</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pPr>
            <a:r>
              <a:rPr lang="en-US" sz="2000" b="1" dirty="0"/>
              <a:t>Malware</a:t>
            </a:r>
            <a:r>
              <a:rPr lang="en-US" sz="2000" dirty="0"/>
              <a:t> : </a:t>
            </a:r>
          </a:p>
          <a:p>
            <a:pPr lvl="1" eaLnBrk="1" hangingPunct="1">
              <a:lnSpc>
                <a:spcPct val="90000"/>
              </a:lnSpc>
            </a:pPr>
            <a:r>
              <a:rPr lang="en-US" sz="2000" dirty="0"/>
              <a:t>Short for </a:t>
            </a:r>
            <a:r>
              <a:rPr lang="en-US" sz="2000" b="1" dirty="0"/>
              <a:t>malicious software</a:t>
            </a:r>
            <a:r>
              <a:rPr lang="en-US" sz="2000" dirty="0"/>
              <a:t>, is software designed to disrupt computer operation, gather sensitive information, or gain unauthorized access to computer systems.</a:t>
            </a:r>
          </a:p>
          <a:p>
            <a:pPr eaLnBrk="1" hangingPunct="1">
              <a:lnSpc>
                <a:spcPct val="90000"/>
              </a:lnSpc>
            </a:pPr>
            <a:r>
              <a:rPr lang="en-US" sz="2000" b="1" dirty="0"/>
              <a:t>Virus</a:t>
            </a:r>
          </a:p>
          <a:p>
            <a:pPr lvl="1" eaLnBrk="1" hangingPunct="1">
              <a:lnSpc>
                <a:spcPct val="90000"/>
              </a:lnSpc>
            </a:pPr>
            <a:r>
              <a:rPr lang="en-US" sz="2000" dirty="0"/>
              <a:t>A computer program that can replicate itself and spread from one computer to another.  Commonly used to refer to other types of malware</a:t>
            </a:r>
          </a:p>
          <a:p>
            <a:pPr eaLnBrk="1" hangingPunct="1">
              <a:lnSpc>
                <a:spcPct val="90000"/>
              </a:lnSpc>
            </a:pPr>
            <a:r>
              <a:rPr lang="en-US" sz="2000" b="1" dirty="0"/>
              <a:t>Spyware</a:t>
            </a:r>
          </a:p>
          <a:p>
            <a:pPr lvl="1" eaLnBrk="1" hangingPunct="1">
              <a:lnSpc>
                <a:spcPct val="90000"/>
              </a:lnSpc>
            </a:pPr>
            <a:r>
              <a:rPr lang="en-US" sz="2000" dirty="0"/>
              <a:t>A type of malware used to collect information about users without their knowledge such as a </a:t>
            </a:r>
            <a:r>
              <a:rPr lang="en-US" sz="2000" dirty="0" err="1"/>
              <a:t>keyloggers</a:t>
            </a:r>
            <a:endParaRPr lang="en-US" sz="2000" dirty="0"/>
          </a:p>
          <a:p>
            <a:pPr eaLnBrk="1" hangingPunct="1">
              <a:lnSpc>
                <a:spcPct val="90000"/>
              </a:lnSpc>
            </a:pPr>
            <a:r>
              <a:rPr lang="en-US" sz="2000" b="1" dirty="0" err="1"/>
              <a:t>Scareware</a:t>
            </a:r>
            <a:endParaRPr lang="en-US" sz="2000" b="1" dirty="0"/>
          </a:p>
          <a:p>
            <a:pPr lvl="1" eaLnBrk="1" hangingPunct="1">
              <a:lnSpc>
                <a:spcPct val="90000"/>
              </a:lnSpc>
            </a:pPr>
            <a:r>
              <a:rPr lang="en-US" sz="2000" dirty="0"/>
              <a:t>scam software with malicious payloads, or of limited or no benefit, that are sold to consumers via certain unethical marketing practices. </a:t>
            </a: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C012609-7282-4BBD-B963-B9107734ED1C}"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17</a:t>
            </a:fld>
            <a:endParaRPr kumimoji="0" lang="en-US"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212583377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1924"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en-US" altLang="en-US"/>
          </a:p>
        </p:txBody>
      </p:sp>
      <p:sp>
        <p:nvSpPr>
          <p:cNvPr id="81925"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en-US" altLang="en-US"/>
          </a:p>
        </p:txBody>
      </p:sp>
      <p:sp>
        <p:nvSpPr>
          <p:cNvPr id="81926"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DDF95E0-ACE6-48FB-98A6-58D58C14B498}" type="slidenum">
              <a:rPr lang="en-US" altLang="en-US" smtClean="0"/>
              <a:pPr eaLnBrk="1" hangingPunct="1">
                <a:spcBef>
                  <a:spcPct val="0"/>
                </a:spcBef>
              </a:pPr>
              <a:t>93</a:t>
            </a:fld>
            <a:endParaRPr lang="en-US" altLang="en-US"/>
          </a:p>
        </p:txBody>
      </p:sp>
    </p:spTree>
    <p:extLst>
      <p:ext uri="{BB962C8B-B14F-4D97-AF65-F5344CB8AC3E}">
        <p14:creationId xmlns:p14="http://schemas.microsoft.com/office/powerpoint/2010/main" val="58107842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1924"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en-US" altLang="en-US"/>
          </a:p>
        </p:txBody>
      </p:sp>
      <p:sp>
        <p:nvSpPr>
          <p:cNvPr id="81925"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en-US" altLang="en-US"/>
          </a:p>
        </p:txBody>
      </p:sp>
      <p:sp>
        <p:nvSpPr>
          <p:cNvPr id="81926"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DDF95E0-ACE6-48FB-98A6-58D58C14B498}" type="slidenum">
              <a:rPr lang="en-US" altLang="en-US" smtClean="0"/>
              <a:pPr eaLnBrk="1" hangingPunct="1">
                <a:spcBef>
                  <a:spcPct val="0"/>
                </a:spcBef>
              </a:pPr>
              <a:t>94</a:t>
            </a:fld>
            <a:endParaRPr lang="en-US" altLang="en-US"/>
          </a:p>
        </p:txBody>
      </p:sp>
    </p:spTree>
    <p:extLst>
      <p:ext uri="{BB962C8B-B14F-4D97-AF65-F5344CB8AC3E}">
        <p14:creationId xmlns:p14="http://schemas.microsoft.com/office/powerpoint/2010/main" val="282610240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1924"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en-US" altLang="en-US"/>
          </a:p>
        </p:txBody>
      </p:sp>
      <p:sp>
        <p:nvSpPr>
          <p:cNvPr id="81925"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en-US" altLang="en-US"/>
          </a:p>
        </p:txBody>
      </p:sp>
      <p:sp>
        <p:nvSpPr>
          <p:cNvPr id="81926"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DDF95E0-ACE6-48FB-98A6-58D58C14B498}" type="slidenum">
              <a:rPr lang="en-US" altLang="en-US" smtClean="0"/>
              <a:pPr eaLnBrk="1" hangingPunct="1">
                <a:spcBef>
                  <a:spcPct val="0"/>
                </a:spcBef>
              </a:pPr>
              <a:t>95</a:t>
            </a:fld>
            <a:endParaRPr lang="en-US" altLang="en-US"/>
          </a:p>
        </p:txBody>
      </p:sp>
    </p:spTree>
    <p:extLst>
      <p:ext uri="{BB962C8B-B14F-4D97-AF65-F5344CB8AC3E}">
        <p14:creationId xmlns:p14="http://schemas.microsoft.com/office/powerpoint/2010/main" val="393029755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1924"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en-US" altLang="en-US"/>
          </a:p>
        </p:txBody>
      </p:sp>
      <p:sp>
        <p:nvSpPr>
          <p:cNvPr id="81925"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en-US" altLang="en-US"/>
          </a:p>
        </p:txBody>
      </p:sp>
      <p:sp>
        <p:nvSpPr>
          <p:cNvPr id="81926"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DDF95E0-ACE6-48FB-98A6-58D58C14B498}" type="slidenum">
              <a:rPr lang="en-US" altLang="en-US" smtClean="0"/>
              <a:pPr eaLnBrk="1" hangingPunct="1">
                <a:spcBef>
                  <a:spcPct val="0"/>
                </a:spcBef>
              </a:pPr>
              <a:t>96</a:t>
            </a:fld>
            <a:endParaRPr lang="en-US" altLang="en-US"/>
          </a:p>
        </p:txBody>
      </p:sp>
    </p:spTree>
    <p:extLst>
      <p:ext uri="{BB962C8B-B14F-4D97-AF65-F5344CB8AC3E}">
        <p14:creationId xmlns:p14="http://schemas.microsoft.com/office/powerpoint/2010/main" val="38220567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information included was a lot of sensitive information such as payment card information, medical details, tax return data, GPS location, shopping history, and others. It also included corporate data such as real-time employee activity, private network structure, API keys, zero-day vulnerabilities, and lots of other stuff.</a:t>
            </a:r>
          </a:p>
          <a:p>
            <a:endParaRPr lang="en-US" dirty="0"/>
          </a:p>
        </p:txBody>
      </p:sp>
      <p:sp>
        <p:nvSpPr>
          <p:cNvPr id="4" name="Slide Number Placeholder 3"/>
          <p:cNvSpPr>
            <a:spLocks noGrp="1"/>
          </p:cNvSpPr>
          <p:nvPr>
            <p:ph type="sldNum" sz="quarter" idx="10"/>
          </p:nvPr>
        </p:nvSpPr>
        <p:spPr/>
        <p:txBody>
          <a:bodyPr/>
          <a:lstStyle/>
          <a:p>
            <a:pPr>
              <a:defRPr/>
            </a:pPr>
            <a:fld id="{D1733F2D-7904-4202-A12A-14E5E661AB95}" type="slidenum">
              <a:rPr lang="en-US" smtClean="0"/>
              <a:pPr>
                <a:defRPr/>
              </a:pPr>
              <a:t>24</a:t>
            </a:fld>
            <a:endParaRPr lang="en-US"/>
          </a:p>
        </p:txBody>
      </p:sp>
    </p:spTree>
    <p:extLst>
      <p:ext uri="{BB962C8B-B14F-4D97-AF65-F5344CB8AC3E}">
        <p14:creationId xmlns:p14="http://schemas.microsoft.com/office/powerpoint/2010/main" val="8953929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information included was a lot of sensitive information such as payment card information, medical details, tax return data, GPS location, shopping history, and others. It also included corporate data such as real-time employee activity, private network structure, API keys, zero-day vulnerabilities, and lots of other stuff.</a:t>
            </a:r>
          </a:p>
          <a:p>
            <a:r>
              <a:rPr lang="en-US" sz="1200" kern="1200" dirty="0">
                <a:solidFill>
                  <a:schemeClr val="tx1"/>
                </a:solidFill>
                <a:effectLst/>
                <a:latin typeface="+mn-lt"/>
                <a:ea typeface="+mn-ea"/>
                <a:cs typeface="+mn-cs"/>
              </a:rPr>
              <a:t>If you downloaded any of these extensions, it’s best to delete them completely. You can do this in Chrome by typing </a:t>
            </a:r>
            <a:r>
              <a:rPr lang="en-US" sz="1200" b="1" i="1" kern="1200" dirty="0">
                <a:solidFill>
                  <a:schemeClr val="tx1"/>
                </a:solidFill>
                <a:effectLst/>
                <a:latin typeface="+mn-lt"/>
                <a:ea typeface="+mn-ea"/>
                <a:cs typeface="+mn-cs"/>
              </a:rPr>
              <a:t>chrome://extensions</a:t>
            </a:r>
            <a:r>
              <a:rPr lang="en-US" sz="1200" kern="1200" dirty="0">
                <a:solidFill>
                  <a:schemeClr val="tx1"/>
                </a:solidFill>
                <a:effectLst/>
                <a:latin typeface="+mn-lt"/>
                <a:ea typeface="+mn-ea"/>
                <a:cs typeface="+mn-cs"/>
              </a:rPr>
              <a:t> in your Chrome address line and then clicking the “Remove” button on the ones in question. For Firefox, type </a:t>
            </a:r>
            <a:r>
              <a:rPr lang="en-US" sz="1200" b="1" i="1" kern="1200" dirty="0" err="1">
                <a:solidFill>
                  <a:schemeClr val="tx1"/>
                </a:solidFill>
                <a:effectLst/>
                <a:latin typeface="+mn-lt"/>
                <a:ea typeface="+mn-ea"/>
                <a:cs typeface="+mn-cs"/>
              </a:rPr>
              <a:t>about:addons</a:t>
            </a:r>
            <a:r>
              <a:rPr lang="en-US" sz="1200" kern="1200">
                <a:solidFill>
                  <a:schemeClr val="tx1"/>
                </a:solidFill>
                <a:effectLst/>
                <a:latin typeface="+mn-lt"/>
                <a:ea typeface="+mn-ea"/>
                <a:cs typeface="+mn-cs"/>
              </a:rPr>
              <a:t> in the address bar and click “Remove.” While you're in there, remove any others you aren't using.</a:t>
            </a:r>
            <a:endParaRPr lang="en-US" dirty="0"/>
          </a:p>
        </p:txBody>
      </p:sp>
      <p:sp>
        <p:nvSpPr>
          <p:cNvPr id="4" name="Slide Number Placeholder 3"/>
          <p:cNvSpPr>
            <a:spLocks noGrp="1"/>
          </p:cNvSpPr>
          <p:nvPr>
            <p:ph type="sldNum" sz="quarter" idx="10"/>
          </p:nvPr>
        </p:nvSpPr>
        <p:spPr/>
        <p:txBody>
          <a:bodyPr/>
          <a:lstStyle/>
          <a:p>
            <a:pPr>
              <a:defRPr/>
            </a:pPr>
            <a:fld id="{D1733F2D-7904-4202-A12A-14E5E661AB95}" type="slidenum">
              <a:rPr lang="en-US" smtClean="0"/>
              <a:pPr>
                <a:defRPr/>
              </a:pPr>
              <a:t>25</a:t>
            </a:fld>
            <a:endParaRPr lang="en-US"/>
          </a:p>
        </p:txBody>
      </p:sp>
    </p:spTree>
    <p:extLst>
      <p:ext uri="{BB962C8B-B14F-4D97-AF65-F5344CB8AC3E}">
        <p14:creationId xmlns:p14="http://schemas.microsoft.com/office/powerpoint/2010/main" val="41624660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information included was a lot of sensitive information such as payment card information, medical details, tax return data, GPS location, shopping history, and others. It also included corporate data such as real-time employee activity, private network structure, API keys, zero-day vulnerabilities, and lots of other stuff.</a:t>
            </a:r>
          </a:p>
          <a:p>
            <a:r>
              <a:rPr lang="en-US" dirty="0"/>
              <a:t>If you downloaded any of these extensions, it’s best to delete them completely. You can do this in Chrome by typing chrome://extensions in your Chrome address line and then clicking the “Remove” button on the ones in question. For Firefox, type </a:t>
            </a:r>
            <a:r>
              <a:rPr lang="en-US" dirty="0" err="1"/>
              <a:t>about:addons</a:t>
            </a:r>
            <a:r>
              <a:rPr lang="en-US" dirty="0"/>
              <a:t> in the address bar and click “Remove.” While you're in there, remove any others you aren't using.</a:t>
            </a:r>
          </a:p>
        </p:txBody>
      </p:sp>
      <p:sp>
        <p:nvSpPr>
          <p:cNvPr id="4" name="Slide Number Placeholder 3"/>
          <p:cNvSpPr>
            <a:spLocks noGrp="1"/>
          </p:cNvSpPr>
          <p:nvPr>
            <p:ph type="sldNum" sz="quarter" idx="10"/>
          </p:nvPr>
        </p:nvSpPr>
        <p:spPr/>
        <p:txBody>
          <a:bodyPr/>
          <a:lstStyle/>
          <a:p>
            <a:pPr>
              <a:defRPr/>
            </a:pPr>
            <a:fld id="{D1733F2D-7904-4202-A12A-14E5E661AB95}" type="slidenum">
              <a:rPr lang="en-US" smtClean="0"/>
              <a:pPr>
                <a:defRPr/>
              </a:pPr>
              <a:t>26</a:t>
            </a:fld>
            <a:endParaRPr lang="en-US"/>
          </a:p>
        </p:txBody>
      </p:sp>
    </p:spTree>
    <p:extLst>
      <p:ext uri="{BB962C8B-B14F-4D97-AF65-F5344CB8AC3E}">
        <p14:creationId xmlns:p14="http://schemas.microsoft.com/office/powerpoint/2010/main" val="23507452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59396"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en-US" altLang="en-US"/>
              <a:t>Security Policy Discussion with Senior Leadership</a:t>
            </a:r>
          </a:p>
        </p:txBody>
      </p:sp>
      <p:sp>
        <p:nvSpPr>
          <p:cNvPr id="59397"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en-US" altLang="en-US"/>
              <a:t>23 January 2006</a:t>
            </a:r>
          </a:p>
        </p:txBody>
      </p:sp>
      <p:sp>
        <p:nvSpPr>
          <p:cNvPr id="59398"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1EB1AE7-E5BD-4484-ADBD-C7DD9B935239}" type="slidenum">
              <a:rPr lang="en-US" altLang="en-US" smtClean="0"/>
              <a:pPr eaLnBrk="1" hangingPunct="1">
                <a:spcBef>
                  <a:spcPct val="0"/>
                </a:spcBef>
              </a:pPr>
              <a:t>27</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77B11B0A-D072-40D7-98B8-C63D6DE4F19C}" type="datetimeFigureOut">
              <a:rPr lang="en-US"/>
              <a:pPr>
                <a:defRPr/>
              </a:pPr>
              <a:t>9/20/2019</a:t>
            </a:fld>
            <a:endParaRPr lang="en-US"/>
          </a:p>
        </p:txBody>
      </p:sp>
      <p:sp>
        <p:nvSpPr>
          <p:cNvPr id="5" name="Slide Number Placeholder 5"/>
          <p:cNvSpPr>
            <a:spLocks noGrp="1"/>
          </p:cNvSpPr>
          <p:nvPr>
            <p:ph type="sldNum" sz="quarter" idx="11"/>
          </p:nvPr>
        </p:nvSpPr>
        <p:spPr/>
        <p:txBody>
          <a:bodyPr/>
          <a:lstStyle>
            <a:lvl1pPr>
              <a:defRPr/>
            </a:lvl1pPr>
          </a:lstStyle>
          <a:p>
            <a:pPr>
              <a:defRPr/>
            </a:pPr>
            <a:fld id="{1ADF9C46-0D3D-4B63-8953-299FDC74A386}" type="slidenum">
              <a:rPr lang="en-US"/>
              <a:pPr>
                <a:defRPr/>
              </a:pPr>
              <a:t>‹#›</a:t>
            </a:fld>
            <a:endParaRPr lang="en-US" dirty="0"/>
          </a:p>
        </p:txBody>
      </p:sp>
    </p:spTree>
    <p:extLst>
      <p:ext uri="{BB962C8B-B14F-4D97-AF65-F5344CB8AC3E}">
        <p14:creationId xmlns:p14="http://schemas.microsoft.com/office/powerpoint/2010/main" val="2966523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FD888F1-13E6-49B7-B644-0765B420998C}" type="datetimeFigureOut">
              <a:rPr lang="en-US"/>
              <a:pPr>
                <a:defRPr/>
              </a:pPr>
              <a:t>9/20/2019</a:t>
            </a:fld>
            <a:endParaRPr lang="en-US"/>
          </a:p>
        </p:txBody>
      </p:sp>
      <p:sp>
        <p:nvSpPr>
          <p:cNvPr id="5" name="Footer Placeholder 4"/>
          <p:cNvSpPr>
            <a:spLocks noGrp="1"/>
          </p:cNvSpPr>
          <p:nvPr>
            <p:ph type="ftr" sz="quarter" idx="11"/>
          </p:nvPr>
        </p:nvSpPr>
        <p:spPr>
          <a:xfrm>
            <a:off x="3276600" y="6173788"/>
            <a:ext cx="2895600" cy="365125"/>
          </a:xfrm>
          <a:prstGeom prst="rect">
            <a:avLst/>
          </a:prstGeom>
        </p:spPr>
        <p:txBody>
          <a:bodyPr/>
          <a:lstStyle>
            <a:lvl1pPr>
              <a:defRPr>
                <a:solidFill>
                  <a:prstClr val="black"/>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7797777-72C4-443E-B027-B6AD9B3B3EB0}" type="slidenum">
              <a:rPr lang="en-US"/>
              <a:pPr>
                <a:defRPr/>
              </a:pPr>
              <a:t>‹#›</a:t>
            </a:fld>
            <a:endParaRPr lang="en-US"/>
          </a:p>
        </p:txBody>
      </p:sp>
    </p:spTree>
    <p:extLst>
      <p:ext uri="{BB962C8B-B14F-4D97-AF65-F5344CB8AC3E}">
        <p14:creationId xmlns:p14="http://schemas.microsoft.com/office/powerpoint/2010/main" val="3768485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5982956-9EA3-448F-8289-18AA7694C258}" type="datetimeFigureOut">
              <a:rPr lang="en-US"/>
              <a:pPr>
                <a:defRPr/>
              </a:pPr>
              <a:t>9/20/2019</a:t>
            </a:fld>
            <a:endParaRPr lang="en-US"/>
          </a:p>
        </p:txBody>
      </p:sp>
      <p:sp>
        <p:nvSpPr>
          <p:cNvPr id="5" name="Footer Placeholder 4"/>
          <p:cNvSpPr>
            <a:spLocks noGrp="1"/>
          </p:cNvSpPr>
          <p:nvPr>
            <p:ph type="ftr" sz="quarter" idx="11"/>
          </p:nvPr>
        </p:nvSpPr>
        <p:spPr>
          <a:xfrm>
            <a:off x="3276600" y="6173788"/>
            <a:ext cx="2895600" cy="365125"/>
          </a:xfrm>
          <a:prstGeom prst="rect">
            <a:avLst/>
          </a:prstGeom>
        </p:spPr>
        <p:txBody>
          <a:bodyPr/>
          <a:lstStyle>
            <a:lvl1pPr>
              <a:defRPr>
                <a:solidFill>
                  <a:prstClr val="black"/>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F30817F-95DE-42C2-A3BE-0F7D22B77897}" type="slidenum">
              <a:rPr lang="en-US"/>
              <a:pPr>
                <a:defRPr/>
              </a:pPr>
              <a:t>‹#›</a:t>
            </a:fld>
            <a:endParaRPr lang="en-US"/>
          </a:p>
        </p:txBody>
      </p:sp>
    </p:spTree>
    <p:extLst>
      <p:ext uri="{BB962C8B-B14F-4D97-AF65-F5344CB8AC3E}">
        <p14:creationId xmlns:p14="http://schemas.microsoft.com/office/powerpoint/2010/main" val="28549391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653184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4FCEDE-959E-4F82-A706-6366A2608872}" type="slidenum">
              <a:rPr lang="en-US"/>
              <a:pPr>
                <a:defRPr/>
              </a:pPr>
              <a:t>‹#›</a:t>
            </a:fld>
            <a:endParaRPr lang="en-US" dirty="0"/>
          </a:p>
        </p:txBody>
      </p:sp>
    </p:spTree>
    <p:extLst>
      <p:ext uri="{BB962C8B-B14F-4D97-AF65-F5344CB8AC3E}">
        <p14:creationId xmlns:p14="http://schemas.microsoft.com/office/powerpoint/2010/main" val="24413441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218271B-9BB9-4C41-802B-A392E17174F4}" type="slidenum">
              <a:rPr lang="en-US"/>
              <a:pPr>
                <a:defRPr/>
              </a:pPr>
              <a:t>‹#›</a:t>
            </a:fld>
            <a:endParaRPr lang="en-US" dirty="0"/>
          </a:p>
        </p:txBody>
      </p:sp>
    </p:spTree>
    <p:extLst>
      <p:ext uri="{BB962C8B-B14F-4D97-AF65-F5344CB8AC3E}">
        <p14:creationId xmlns:p14="http://schemas.microsoft.com/office/powerpoint/2010/main" val="25725849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43A3EF-90BB-4178-9FBB-EA7179635C03}" type="slidenum">
              <a:rPr lang="en-US"/>
              <a:pPr>
                <a:defRPr/>
              </a:pPr>
              <a:t>‹#›</a:t>
            </a:fld>
            <a:endParaRPr lang="en-US" dirty="0"/>
          </a:p>
        </p:txBody>
      </p:sp>
    </p:spTree>
    <p:extLst>
      <p:ext uri="{BB962C8B-B14F-4D97-AF65-F5344CB8AC3E}">
        <p14:creationId xmlns:p14="http://schemas.microsoft.com/office/powerpoint/2010/main" val="13831705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1E212B6-3F77-42A8-8284-1BD339C48531}" type="slidenum">
              <a:rPr lang="en-US"/>
              <a:pPr>
                <a:defRPr/>
              </a:pPr>
              <a:t>‹#›</a:t>
            </a:fld>
            <a:endParaRPr lang="en-US" dirty="0"/>
          </a:p>
        </p:txBody>
      </p:sp>
    </p:spTree>
    <p:extLst>
      <p:ext uri="{BB962C8B-B14F-4D97-AF65-F5344CB8AC3E}">
        <p14:creationId xmlns:p14="http://schemas.microsoft.com/office/powerpoint/2010/main" val="6075280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3A13FE4-EC26-4C52-8632-25E9E535C5D8}" type="slidenum">
              <a:rPr lang="en-US"/>
              <a:pPr>
                <a:defRPr/>
              </a:pPr>
              <a:t>‹#›</a:t>
            </a:fld>
            <a:endParaRPr lang="en-US" dirty="0"/>
          </a:p>
        </p:txBody>
      </p:sp>
    </p:spTree>
    <p:extLst>
      <p:ext uri="{BB962C8B-B14F-4D97-AF65-F5344CB8AC3E}">
        <p14:creationId xmlns:p14="http://schemas.microsoft.com/office/powerpoint/2010/main" val="3641669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2A21666-8F1A-4E49-8E4C-5EAE30B82C44}" type="slidenum">
              <a:rPr lang="en-US"/>
              <a:pPr>
                <a:defRPr/>
              </a:pPr>
              <a:t>‹#›</a:t>
            </a:fld>
            <a:endParaRPr lang="en-US" dirty="0"/>
          </a:p>
        </p:txBody>
      </p:sp>
    </p:spTree>
    <p:extLst>
      <p:ext uri="{BB962C8B-B14F-4D97-AF65-F5344CB8AC3E}">
        <p14:creationId xmlns:p14="http://schemas.microsoft.com/office/powerpoint/2010/main" val="12548242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D1E2033-BA9E-4402-982C-B6CA15A15846}" type="slidenum">
              <a:rPr lang="en-US"/>
              <a:pPr>
                <a:defRPr/>
              </a:pPr>
              <a:t>‹#›</a:t>
            </a:fld>
            <a:endParaRPr lang="en-US" dirty="0"/>
          </a:p>
        </p:txBody>
      </p:sp>
    </p:spTree>
    <p:extLst>
      <p:ext uri="{BB962C8B-B14F-4D97-AF65-F5344CB8AC3E}">
        <p14:creationId xmlns:p14="http://schemas.microsoft.com/office/powerpoint/2010/main" val="3190380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4000" y="609600"/>
            <a:ext cx="8229600" cy="1143000"/>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650F2463-178A-45AE-9B97-39AA28115FCF}" type="datetimeFigureOut">
              <a:rPr lang="en-US"/>
              <a:pPr>
                <a:defRPr/>
              </a:pPr>
              <a:t>9/20/2019</a:t>
            </a:fld>
            <a:endParaRPr lang="en-US"/>
          </a:p>
        </p:txBody>
      </p:sp>
      <p:sp>
        <p:nvSpPr>
          <p:cNvPr id="5" name="Slide Number Placeholder 5"/>
          <p:cNvSpPr>
            <a:spLocks noGrp="1"/>
          </p:cNvSpPr>
          <p:nvPr>
            <p:ph type="sldNum" sz="quarter" idx="11"/>
          </p:nvPr>
        </p:nvSpPr>
        <p:spPr/>
        <p:txBody>
          <a:bodyPr/>
          <a:lstStyle>
            <a:lvl1pPr>
              <a:defRPr/>
            </a:lvl1pPr>
          </a:lstStyle>
          <a:p>
            <a:pPr>
              <a:defRPr/>
            </a:pPr>
            <a:fld id="{68D2D197-EDCB-41DB-99D7-42397A7D2E3B}" type="slidenum">
              <a:rPr lang="en-US"/>
              <a:pPr>
                <a:defRPr/>
              </a:pPr>
              <a:t>‹#›</a:t>
            </a:fld>
            <a:endParaRPr lang="en-US" dirty="0"/>
          </a:p>
        </p:txBody>
      </p:sp>
    </p:spTree>
    <p:extLst>
      <p:ext uri="{BB962C8B-B14F-4D97-AF65-F5344CB8AC3E}">
        <p14:creationId xmlns:p14="http://schemas.microsoft.com/office/powerpoint/2010/main" val="12373314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AA88502-42F7-48A0-A8F6-51F6D7753B87}" type="slidenum">
              <a:rPr lang="en-US"/>
              <a:pPr>
                <a:defRPr/>
              </a:pPr>
              <a:t>‹#›</a:t>
            </a:fld>
            <a:endParaRPr lang="en-US" dirty="0"/>
          </a:p>
        </p:txBody>
      </p:sp>
    </p:spTree>
    <p:extLst>
      <p:ext uri="{BB962C8B-B14F-4D97-AF65-F5344CB8AC3E}">
        <p14:creationId xmlns:p14="http://schemas.microsoft.com/office/powerpoint/2010/main" val="31292272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23855B9-A064-4FE5-B3E0-533A876358A9}" type="slidenum">
              <a:rPr lang="en-US"/>
              <a:pPr>
                <a:defRPr/>
              </a:pPr>
              <a:t>‹#›</a:t>
            </a:fld>
            <a:endParaRPr lang="en-US" dirty="0"/>
          </a:p>
        </p:txBody>
      </p:sp>
    </p:spTree>
    <p:extLst>
      <p:ext uri="{BB962C8B-B14F-4D97-AF65-F5344CB8AC3E}">
        <p14:creationId xmlns:p14="http://schemas.microsoft.com/office/powerpoint/2010/main" val="34325825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915B089-58A2-4160-BDA0-82555A4A1786}" type="slidenum">
              <a:rPr lang="en-US"/>
              <a:pPr>
                <a:defRPr/>
              </a:pPr>
              <a:t>‹#›</a:t>
            </a:fld>
            <a:endParaRPr lang="en-US" dirty="0"/>
          </a:p>
        </p:txBody>
      </p:sp>
    </p:spTree>
    <p:extLst>
      <p:ext uri="{BB962C8B-B14F-4D97-AF65-F5344CB8AC3E}">
        <p14:creationId xmlns:p14="http://schemas.microsoft.com/office/powerpoint/2010/main" val="16331291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1BD0D8-35CB-4D20-A76F-B16A982C1737}" type="slidenum">
              <a:rPr lang="en-US"/>
              <a:pPr>
                <a:defRPr/>
              </a:pPr>
              <a:t>‹#›</a:t>
            </a:fld>
            <a:endParaRPr lang="en-US" dirty="0"/>
          </a:p>
        </p:txBody>
      </p:sp>
    </p:spTree>
    <p:extLst>
      <p:ext uri="{BB962C8B-B14F-4D97-AF65-F5344CB8AC3E}">
        <p14:creationId xmlns:p14="http://schemas.microsoft.com/office/powerpoint/2010/main" val="9056068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SmartArt Placeholder 2"/>
          <p:cNvSpPr>
            <a:spLocks noGrp="1"/>
          </p:cNvSpPr>
          <p:nvPr>
            <p:ph type="dgm" idx="1"/>
          </p:nvPr>
        </p:nvSpPr>
        <p:spPr>
          <a:xfrm>
            <a:off x="457200" y="1600200"/>
            <a:ext cx="8229600" cy="4525963"/>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F1E929A-34CC-4754-A89C-6E4E70E111A5}" type="slidenum">
              <a:rPr lang="en-US"/>
              <a:pPr>
                <a:defRPr/>
              </a:pPr>
              <a:t>‹#›</a:t>
            </a:fld>
            <a:endParaRPr lang="en-US" dirty="0"/>
          </a:p>
        </p:txBody>
      </p:sp>
    </p:spTree>
    <p:extLst>
      <p:ext uri="{BB962C8B-B14F-4D97-AF65-F5344CB8AC3E}">
        <p14:creationId xmlns:p14="http://schemas.microsoft.com/office/powerpoint/2010/main" val="2841475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9700234D-7D47-4745-9127-9BA17EA2FE28}" type="datetimeFigureOut">
              <a:rPr lang="en-US"/>
              <a:pPr>
                <a:defRPr/>
              </a:pPr>
              <a:t>9/20/2019</a:t>
            </a:fld>
            <a:endParaRPr lang="en-US"/>
          </a:p>
        </p:txBody>
      </p:sp>
      <p:sp>
        <p:nvSpPr>
          <p:cNvPr id="5" name="Footer Placeholder 4"/>
          <p:cNvSpPr>
            <a:spLocks noGrp="1"/>
          </p:cNvSpPr>
          <p:nvPr>
            <p:ph type="ftr" sz="quarter" idx="11"/>
          </p:nvPr>
        </p:nvSpPr>
        <p:spPr>
          <a:xfrm>
            <a:off x="3276600" y="6173788"/>
            <a:ext cx="2895600" cy="365125"/>
          </a:xfrm>
          <a:prstGeom prst="rect">
            <a:avLst/>
          </a:prstGeom>
        </p:spPr>
        <p:txBody>
          <a:bodyPr/>
          <a:lstStyle>
            <a:lvl1pPr>
              <a:defRPr>
                <a:solidFill>
                  <a:prstClr val="black"/>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283B9B6-E585-42CA-95B6-F7EB3863F543}" type="slidenum">
              <a:rPr lang="en-US"/>
              <a:pPr>
                <a:defRPr/>
              </a:pPr>
              <a:t>‹#›</a:t>
            </a:fld>
            <a:endParaRPr lang="en-US"/>
          </a:p>
        </p:txBody>
      </p:sp>
    </p:spTree>
    <p:extLst>
      <p:ext uri="{BB962C8B-B14F-4D97-AF65-F5344CB8AC3E}">
        <p14:creationId xmlns:p14="http://schemas.microsoft.com/office/powerpoint/2010/main" val="1480370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4CA025EC-990E-48D8-A106-CE1CB5247DD7}" type="datetimeFigureOut">
              <a:rPr lang="en-US"/>
              <a:pPr>
                <a:defRPr/>
              </a:pPr>
              <a:t>9/20/2019</a:t>
            </a:fld>
            <a:endParaRPr lang="en-US"/>
          </a:p>
        </p:txBody>
      </p:sp>
      <p:sp>
        <p:nvSpPr>
          <p:cNvPr id="6" name="Footer Placeholder 4"/>
          <p:cNvSpPr>
            <a:spLocks noGrp="1"/>
          </p:cNvSpPr>
          <p:nvPr>
            <p:ph type="ftr" sz="quarter" idx="11"/>
          </p:nvPr>
        </p:nvSpPr>
        <p:spPr>
          <a:xfrm>
            <a:off x="3276600" y="6173788"/>
            <a:ext cx="2895600" cy="365125"/>
          </a:xfrm>
          <a:prstGeom prst="rect">
            <a:avLst/>
          </a:prstGeom>
        </p:spPr>
        <p:txBody>
          <a:bodyPr/>
          <a:lstStyle>
            <a:lvl1pPr>
              <a:defRPr>
                <a:solidFill>
                  <a:prstClr val="black"/>
                </a:solidFill>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2343A09-39DB-4422-97BC-EC1EA6214E56}" type="slidenum">
              <a:rPr lang="en-US"/>
              <a:pPr>
                <a:defRPr/>
              </a:pPr>
              <a:t>‹#›</a:t>
            </a:fld>
            <a:endParaRPr lang="en-US"/>
          </a:p>
        </p:txBody>
      </p:sp>
    </p:spTree>
    <p:extLst>
      <p:ext uri="{BB962C8B-B14F-4D97-AF65-F5344CB8AC3E}">
        <p14:creationId xmlns:p14="http://schemas.microsoft.com/office/powerpoint/2010/main" val="2348825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56FEF2D3-8B23-4C8E-BF54-6D36693FD575}" type="datetimeFigureOut">
              <a:rPr lang="en-US"/>
              <a:pPr>
                <a:defRPr/>
              </a:pPr>
              <a:t>9/20/2019</a:t>
            </a:fld>
            <a:endParaRPr lang="en-US"/>
          </a:p>
        </p:txBody>
      </p:sp>
      <p:sp>
        <p:nvSpPr>
          <p:cNvPr id="8" name="Footer Placeholder 4"/>
          <p:cNvSpPr>
            <a:spLocks noGrp="1"/>
          </p:cNvSpPr>
          <p:nvPr>
            <p:ph type="ftr" sz="quarter" idx="11"/>
          </p:nvPr>
        </p:nvSpPr>
        <p:spPr>
          <a:xfrm>
            <a:off x="3276600" y="6173788"/>
            <a:ext cx="2895600" cy="365125"/>
          </a:xfrm>
          <a:prstGeom prst="rect">
            <a:avLst/>
          </a:prstGeom>
        </p:spPr>
        <p:txBody>
          <a:bodyPr/>
          <a:lstStyle>
            <a:lvl1pPr>
              <a:defRPr>
                <a:solidFill>
                  <a:prstClr val="black"/>
                </a:solidFill>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A0AE3D5-BF9B-4529-BF90-26633A6297F8}" type="slidenum">
              <a:rPr lang="en-US"/>
              <a:pPr>
                <a:defRPr/>
              </a:pPr>
              <a:t>‹#›</a:t>
            </a:fld>
            <a:endParaRPr lang="en-US"/>
          </a:p>
        </p:txBody>
      </p:sp>
    </p:spTree>
    <p:extLst>
      <p:ext uri="{BB962C8B-B14F-4D97-AF65-F5344CB8AC3E}">
        <p14:creationId xmlns:p14="http://schemas.microsoft.com/office/powerpoint/2010/main" val="872117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9300A510-6114-4A3B-94E0-8D9C21348EBB}" type="datetimeFigureOut">
              <a:rPr lang="en-US"/>
              <a:pPr>
                <a:defRPr/>
              </a:pPr>
              <a:t>9/20/2019</a:t>
            </a:fld>
            <a:endParaRPr lang="en-US"/>
          </a:p>
        </p:txBody>
      </p:sp>
      <p:sp>
        <p:nvSpPr>
          <p:cNvPr id="4" name="Footer Placeholder 4"/>
          <p:cNvSpPr>
            <a:spLocks noGrp="1"/>
          </p:cNvSpPr>
          <p:nvPr>
            <p:ph type="ftr" sz="quarter" idx="11"/>
          </p:nvPr>
        </p:nvSpPr>
        <p:spPr>
          <a:xfrm>
            <a:off x="3276600" y="6173788"/>
            <a:ext cx="2895600" cy="365125"/>
          </a:xfrm>
          <a:prstGeom prst="rect">
            <a:avLst/>
          </a:prstGeom>
        </p:spPr>
        <p:txBody>
          <a:bodyPr/>
          <a:lstStyle>
            <a:lvl1pPr>
              <a:defRPr>
                <a:solidFill>
                  <a:prstClr val="black"/>
                </a:solidFill>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AC03007-A488-4C23-92D2-A300BFAEA0A3}" type="slidenum">
              <a:rPr lang="en-US"/>
              <a:pPr>
                <a:defRPr/>
              </a:pPr>
              <a:t>‹#›</a:t>
            </a:fld>
            <a:endParaRPr lang="en-US"/>
          </a:p>
        </p:txBody>
      </p:sp>
    </p:spTree>
    <p:extLst>
      <p:ext uri="{BB962C8B-B14F-4D97-AF65-F5344CB8AC3E}">
        <p14:creationId xmlns:p14="http://schemas.microsoft.com/office/powerpoint/2010/main" val="2953928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C38B7C7-2C47-4310-A558-CB96C70D5197}" type="datetimeFigureOut">
              <a:rPr lang="en-US"/>
              <a:pPr>
                <a:defRPr/>
              </a:pPr>
              <a:t>9/20/2019</a:t>
            </a:fld>
            <a:endParaRPr lang="en-US"/>
          </a:p>
        </p:txBody>
      </p:sp>
      <p:sp>
        <p:nvSpPr>
          <p:cNvPr id="3" name="Footer Placeholder 4"/>
          <p:cNvSpPr>
            <a:spLocks noGrp="1"/>
          </p:cNvSpPr>
          <p:nvPr>
            <p:ph type="ftr" sz="quarter" idx="11"/>
          </p:nvPr>
        </p:nvSpPr>
        <p:spPr>
          <a:xfrm>
            <a:off x="3276600" y="6173788"/>
            <a:ext cx="2895600" cy="365125"/>
          </a:xfrm>
          <a:prstGeom prst="rect">
            <a:avLst/>
          </a:prstGeom>
        </p:spPr>
        <p:txBody>
          <a:bodyPr/>
          <a:lstStyle>
            <a:lvl1pPr>
              <a:defRPr>
                <a:solidFill>
                  <a:prstClr val="black"/>
                </a:solidFill>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9159143-9389-40B8-AD03-03A0C9A215C1}" type="slidenum">
              <a:rPr lang="en-US"/>
              <a:pPr>
                <a:defRPr/>
              </a:pPr>
              <a:t>‹#›</a:t>
            </a:fld>
            <a:endParaRPr lang="en-US"/>
          </a:p>
        </p:txBody>
      </p:sp>
    </p:spTree>
    <p:extLst>
      <p:ext uri="{BB962C8B-B14F-4D97-AF65-F5344CB8AC3E}">
        <p14:creationId xmlns:p14="http://schemas.microsoft.com/office/powerpoint/2010/main" val="395800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C471CE8-27AE-4B25-B176-52B220D17C1B}" type="datetimeFigureOut">
              <a:rPr lang="en-US"/>
              <a:pPr>
                <a:defRPr/>
              </a:pPr>
              <a:t>9/20/2019</a:t>
            </a:fld>
            <a:endParaRPr lang="en-US"/>
          </a:p>
        </p:txBody>
      </p:sp>
      <p:sp>
        <p:nvSpPr>
          <p:cNvPr id="6" name="Footer Placeholder 4"/>
          <p:cNvSpPr>
            <a:spLocks noGrp="1"/>
          </p:cNvSpPr>
          <p:nvPr>
            <p:ph type="ftr" sz="quarter" idx="11"/>
          </p:nvPr>
        </p:nvSpPr>
        <p:spPr>
          <a:xfrm>
            <a:off x="3276600" y="6173788"/>
            <a:ext cx="2895600" cy="365125"/>
          </a:xfrm>
          <a:prstGeom prst="rect">
            <a:avLst/>
          </a:prstGeom>
        </p:spPr>
        <p:txBody>
          <a:bodyPr/>
          <a:lstStyle>
            <a:lvl1pPr>
              <a:defRPr>
                <a:solidFill>
                  <a:prstClr val="black"/>
                </a:solidFill>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7E6F18F-342D-4E94-B149-C2F66E9F9C6E}" type="slidenum">
              <a:rPr lang="en-US"/>
              <a:pPr>
                <a:defRPr/>
              </a:pPr>
              <a:t>‹#›</a:t>
            </a:fld>
            <a:endParaRPr lang="en-US"/>
          </a:p>
        </p:txBody>
      </p:sp>
    </p:spTree>
    <p:extLst>
      <p:ext uri="{BB962C8B-B14F-4D97-AF65-F5344CB8AC3E}">
        <p14:creationId xmlns:p14="http://schemas.microsoft.com/office/powerpoint/2010/main" val="92662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C222C3C-A860-431F-B25B-E53BF1E584D0}" type="datetimeFigureOut">
              <a:rPr lang="en-US"/>
              <a:pPr>
                <a:defRPr/>
              </a:pPr>
              <a:t>9/20/2019</a:t>
            </a:fld>
            <a:endParaRPr lang="en-US"/>
          </a:p>
        </p:txBody>
      </p:sp>
      <p:sp>
        <p:nvSpPr>
          <p:cNvPr id="6" name="Footer Placeholder 4"/>
          <p:cNvSpPr>
            <a:spLocks noGrp="1"/>
          </p:cNvSpPr>
          <p:nvPr>
            <p:ph type="ftr" sz="quarter" idx="11"/>
          </p:nvPr>
        </p:nvSpPr>
        <p:spPr>
          <a:xfrm>
            <a:off x="3276600" y="6173788"/>
            <a:ext cx="2895600" cy="365125"/>
          </a:xfrm>
          <a:prstGeom prst="rect">
            <a:avLst/>
          </a:prstGeom>
        </p:spPr>
        <p:txBody>
          <a:bodyPr/>
          <a:lstStyle>
            <a:lvl1pPr>
              <a:defRPr>
                <a:solidFill>
                  <a:prstClr val="black"/>
                </a:solidFill>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7641E3F-2915-41CF-91F2-0523D1973526}" type="slidenum">
              <a:rPr lang="en-US"/>
              <a:pPr>
                <a:defRPr/>
              </a:pPr>
              <a:t>‹#›</a:t>
            </a:fld>
            <a:endParaRPr lang="en-US"/>
          </a:p>
        </p:txBody>
      </p:sp>
    </p:spTree>
    <p:extLst>
      <p:ext uri="{BB962C8B-B14F-4D97-AF65-F5344CB8AC3E}">
        <p14:creationId xmlns:p14="http://schemas.microsoft.com/office/powerpoint/2010/main" val="1816814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prstClr val="black"/>
                </a:solidFill>
                <a:ea typeface="ＭＳ Ｐゴシック" charset="-128"/>
              </a:defRPr>
            </a:lvl1pPr>
          </a:lstStyle>
          <a:p>
            <a:pPr>
              <a:defRPr/>
            </a:pPr>
            <a:fld id="{CBFFAF05-4708-4AF7-951D-57A59F534001}" type="datetimeFigureOut">
              <a:rPr lang="en-US"/>
              <a:pPr>
                <a:defRPr/>
              </a:pPr>
              <a:t>9/20/2019</a:t>
            </a:fld>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b="0">
                <a:solidFill>
                  <a:prstClr val="black"/>
                </a:solidFill>
                <a:ea typeface="ＭＳ Ｐゴシック" charset="-128"/>
              </a:defRPr>
            </a:lvl1pPr>
          </a:lstStyle>
          <a:p>
            <a:pPr>
              <a:defRPr/>
            </a:pPr>
            <a:fld id="{C926C99F-90BF-4BA5-B9E1-7E4FB45D2FB1}" type="slidenum">
              <a:rPr lang="en-US"/>
              <a:pPr>
                <a:defRPr/>
              </a:pPr>
              <a:t>‹#›</a:t>
            </a:fld>
            <a:endParaRPr lang="en-US" dirty="0"/>
          </a:p>
        </p:txBody>
      </p:sp>
      <p:sp>
        <p:nvSpPr>
          <p:cNvPr id="7" name="Footer Placeholder 4"/>
          <p:cNvSpPr txBox="1">
            <a:spLocks/>
          </p:cNvSpPr>
          <p:nvPr userDrawn="1"/>
        </p:nvSpPr>
        <p:spPr>
          <a:xfrm>
            <a:off x="3276600" y="6492875"/>
            <a:ext cx="2895600" cy="365125"/>
          </a:xfrm>
          <a:prstGeom prst="rect">
            <a:avLst/>
          </a:prstGeom>
        </p:spPr>
        <p:txBody>
          <a:bodyPr/>
          <a:lstStyle>
            <a:lvl1pPr>
              <a:defRPr>
                <a:solidFill>
                  <a:schemeClr val="tx1"/>
                </a:solidFill>
              </a:defRPr>
            </a:lvl1pPr>
          </a:lstStyle>
          <a:p>
            <a:pPr algn="ctr">
              <a:defRPr/>
            </a:pPr>
            <a:r>
              <a:rPr lang="en-US" dirty="0">
                <a:solidFill>
                  <a:prstClr val="black"/>
                </a:solidFill>
              </a:rPr>
              <a:t>© FIPCO 2019 </a:t>
            </a:r>
          </a:p>
        </p:txBody>
      </p:sp>
      <p:sp>
        <p:nvSpPr>
          <p:cNvPr id="2055" name="Rectangle 8"/>
          <p:cNvSpPr>
            <a:spLocks noChangeArrowheads="1"/>
          </p:cNvSpPr>
          <p:nvPr userDrawn="1"/>
        </p:nvSpPr>
        <p:spPr bwMode="auto">
          <a:xfrm>
            <a:off x="5549900" y="6488113"/>
            <a:ext cx="457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fld id="{6AF24271-B5FE-4753-ACA9-D9F8E00E0428}" type="slidenum">
              <a:rPr lang="en-US" altLang="en-US" smtClean="0">
                <a:solidFill>
                  <a:srgbClr val="000000"/>
                </a:solidFill>
              </a:rPr>
              <a:pPr eaLnBrk="1" hangingPunct="1">
                <a:defRPr/>
              </a:pPr>
              <a:t>‹#›</a:t>
            </a:fld>
            <a:endParaRPr lang="en-US" alt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919" r:id="rId1"/>
    <p:sldLayoutId id="2147483920"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 id="2147483932" r:id="rId12"/>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a:defRPr/>
            </a:pPr>
            <a:fld id="{0DCC1F61-DBDC-4B44-841B-86589391FF89}" type="slidenum">
              <a:rPr lang="en-US"/>
              <a:pPr>
                <a:defRPr/>
              </a:pPr>
              <a:t>‹#›</a:t>
            </a:fld>
            <a:endParaRPr lang="en-US" dirty="0"/>
          </a:p>
        </p:txBody>
      </p:sp>
    </p:spTree>
    <p:extLst>
      <p:ext uri="{BB962C8B-B14F-4D97-AF65-F5344CB8AC3E}">
        <p14:creationId xmlns:p14="http://schemas.microsoft.com/office/powerpoint/2010/main" val="1388906288"/>
      </p:ext>
    </p:extLst>
  </p:cSld>
  <p:clrMap bg1="dk2" tx1="lt1" bg2="dk1" tx2="lt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 id="2147483939" r:id="rId6"/>
    <p:sldLayoutId id="2147483940" r:id="rId7"/>
    <p:sldLayoutId id="2147483941" r:id="rId8"/>
    <p:sldLayoutId id="2147483942" r:id="rId9"/>
    <p:sldLayoutId id="2147483943" r:id="rId10"/>
    <p:sldLayoutId id="2147483944" r:id="rId11"/>
    <p:sldLayoutId id="2147483945" r:id="rId12"/>
  </p:sldLayoutIdLst>
  <p:txStyles>
    <p:titleStyle>
      <a:lvl1pPr algn="ctr" rtl="0" eaLnBrk="0" fontAlgn="base" hangingPunct="0">
        <a:spcBef>
          <a:spcPct val="0"/>
        </a:spcBef>
        <a:spcAft>
          <a:spcPct val="0"/>
        </a:spcAft>
        <a:defRPr sz="4000" b="1">
          <a:solidFill>
            <a:schemeClr val="hlink"/>
          </a:solidFill>
          <a:latin typeface="+mj-lt"/>
          <a:ea typeface="+mj-ea"/>
          <a:cs typeface="+mj-cs"/>
        </a:defRPr>
      </a:lvl1pPr>
      <a:lvl2pPr algn="ctr" rtl="0" eaLnBrk="0" fontAlgn="base" hangingPunct="0">
        <a:spcBef>
          <a:spcPct val="0"/>
        </a:spcBef>
        <a:spcAft>
          <a:spcPct val="0"/>
        </a:spcAft>
        <a:defRPr sz="4000" b="1">
          <a:solidFill>
            <a:schemeClr val="hlink"/>
          </a:solidFill>
          <a:latin typeface="Bookman" pitchFamily="18" charset="0"/>
        </a:defRPr>
      </a:lvl2pPr>
      <a:lvl3pPr algn="ctr" rtl="0" eaLnBrk="0" fontAlgn="base" hangingPunct="0">
        <a:spcBef>
          <a:spcPct val="0"/>
        </a:spcBef>
        <a:spcAft>
          <a:spcPct val="0"/>
        </a:spcAft>
        <a:defRPr sz="4000" b="1">
          <a:solidFill>
            <a:schemeClr val="hlink"/>
          </a:solidFill>
          <a:latin typeface="Bookman" pitchFamily="18" charset="0"/>
        </a:defRPr>
      </a:lvl3pPr>
      <a:lvl4pPr algn="ctr" rtl="0" eaLnBrk="0" fontAlgn="base" hangingPunct="0">
        <a:spcBef>
          <a:spcPct val="0"/>
        </a:spcBef>
        <a:spcAft>
          <a:spcPct val="0"/>
        </a:spcAft>
        <a:defRPr sz="4000" b="1">
          <a:solidFill>
            <a:schemeClr val="hlink"/>
          </a:solidFill>
          <a:latin typeface="Bookman" pitchFamily="18" charset="0"/>
        </a:defRPr>
      </a:lvl4pPr>
      <a:lvl5pPr algn="ctr" rtl="0" eaLnBrk="0" fontAlgn="base" hangingPunct="0">
        <a:spcBef>
          <a:spcPct val="0"/>
        </a:spcBef>
        <a:spcAft>
          <a:spcPct val="0"/>
        </a:spcAft>
        <a:defRPr sz="4000" b="1">
          <a:solidFill>
            <a:schemeClr val="hlink"/>
          </a:solidFill>
          <a:latin typeface="Bookman" pitchFamily="18" charset="0"/>
        </a:defRPr>
      </a:lvl5pPr>
      <a:lvl6pPr marL="457200" algn="ctr" rtl="0" fontAlgn="base">
        <a:spcBef>
          <a:spcPct val="0"/>
        </a:spcBef>
        <a:spcAft>
          <a:spcPct val="0"/>
        </a:spcAft>
        <a:defRPr sz="4000" b="1">
          <a:solidFill>
            <a:schemeClr val="hlink"/>
          </a:solidFill>
          <a:latin typeface="Bookman" pitchFamily="18" charset="0"/>
        </a:defRPr>
      </a:lvl6pPr>
      <a:lvl7pPr marL="914400" algn="ctr" rtl="0" fontAlgn="base">
        <a:spcBef>
          <a:spcPct val="0"/>
        </a:spcBef>
        <a:spcAft>
          <a:spcPct val="0"/>
        </a:spcAft>
        <a:defRPr sz="4000" b="1">
          <a:solidFill>
            <a:schemeClr val="hlink"/>
          </a:solidFill>
          <a:latin typeface="Bookman" pitchFamily="18" charset="0"/>
        </a:defRPr>
      </a:lvl7pPr>
      <a:lvl8pPr marL="1371600" algn="ctr" rtl="0" fontAlgn="base">
        <a:spcBef>
          <a:spcPct val="0"/>
        </a:spcBef>
        <a:spcAft>
          <a:spcPct val="0"/>
        </a:spcAft>
        <a:defRPr sz="4000" b="1">
          <a:solidFill>
            <a:schemeClr val="hlink"/>
          </a:solidFill>
          <a:latin typeface="Bookman" pitchFamily="18" charset="0"/>
        </a:defRPr>
      </a:lvl8pPr>
      <a:lvl9pPr marL="1828800" algn="ctr" rtl="0" fontAlgn="base">
        <a:spcBef>
          <a:spcPct val="0"/>
        </a:spcBef>
        <a:spcAft>
          <a:spcPct val="0"/>
        </a:spcAft>
        <a:defRPr sz="4000" b="1">
          <a:solidFill>
            <a:schemeClr val="hlink"/>
          </a:solidFill>
          <a:latin typeface="Book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javelinstrategy.com/" TargetMode="External"/><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hyperlink" Target="https://en.wikipedia.org/wiki/Malware#cite_note-1" TargetMode="External"/><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5.xml"/><Relationship Id="rId1" Type="http://schemas.openxmlformats.org/officeDocument/2006/relationships/slideLayout" Target="../slideLayouts/slideLayout19.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mailto:kshaurette@Fipco.com"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csbs.org/cyber101"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lifehacker.com/uninstall-these-eight-browser-extensions-that-stole-dat-1836539093"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hyperlink" Target="https://www.youtube.com/watch?v=sed6rtDBuHk" TargetMode="External"/><Relationship Id="rId1" Type="http://schemas.openxmlformats.org/officeDocument/2006/relationships/slideLayout" Target="../slideLayouts/slideLayout2.xml"/><Relationship Id="rId4" Type="http://schemas.openxmlformats.org/officeDocument/2006/relationships/image" Target="cid:UCZCMATZFJAE.dt050812.gif"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ninjio.wistia.com/medias/7n6acpa770"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www.bbb.org/scamtracker/us"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www.youtube.com/watch?v=gJo9PfsplsY"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www.identitytheft.info/personalsecurity.aspx"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hyperlink" Target="https://www.grc.com/haystack.htm" TargetMode="External"/><Relationship Id="rId5" Type="http://schemas.openxmlformats.org/officeDocument/2006/relationships/image" Target="../media/image33.png"/><Relationship Id="rId4" Type="http://schemas.openxmlformats.org/officeDocument/2006/relationships/image" Target="../media/image32.png"/></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enterprise.verizon.com/resources/reports/dbir/" TargetMode="External"/><Relationship Id="rId1" Type="http://schemas.openxmlformats.org/officeDocument/2006/relationships/slideLayout" Target="../slideLayouts/slideLayout12.xml"/><Relationship Id="rId6" Type="http://schemas.openxmlformats.org/officeDocument/2006/relationships/hyperlink" Target="https://haveibeenpwned.com/" TargetMode="External"/><Relationship Id="rId5" Type="http://schemas.openxmlformats.org/officeDocument/2006/relationships/hyperlink" Target="https://monitor.firefox.com/" TargetMode="External"/><Relationship Id="rId4" Type="http://schemas.openxmlformats.org/officeDocument/2006/relationships/hyperlink" Target="https://portal.spycloud.com/"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www.wired.com/story/best-password-managers/" TargetMode="External"/><Relationship Id="rId5" Type="http://schemas.openxmlformats.org/officeDocument/2006/relationships/hyperlink" Target="https://www.pcmag.com/roundup/300318/the-best-password-managers" TargetMode="External"/><Relationship Id="rId4" Type="http://schemas.openxmlformats.org/officeDocument/2006/relationships/hyperlink" Target="https://www.digitaltrends.com/computing/best-password-manager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12.xml"/><Relationship Id="rId5" Type="http://schemas.openxmlformats.org/officeDocument/2006/relationships/image" Target="../media/image44.png"/><Relationship Id="rId4" Type="http://schemas.openxmlformats.org/officeDocument/2006/relationships/image" Target="../media/image43.png"/></Relationships>
</file>

<file path=ppt/slides/_rels/slide43.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hyperlink" Target="http://password-checker.online-domain-tools.com/" TargetMode="External"/><Relationship Id="rId2" Type="http://schemas.openxmlformats.org/officeDocument/2006/relationships/image" Target="../media/image47.png"/><Relationship Id="rId1" Type="http://schemas.openxmlformats.org/officeDocument/2006/relationships/slideLayout" Target="../slideLayouts/slideLayout12.xml"/><Relationship Id="rId4" Type="http://schemas.openxmlformats.org/officeDocument/2006/relationships/image" Target="../media/image48.png"/></Relationships>
</file>

<file path=ppt/slides/_rels/slide46.xml.rels><?xml version="1.0" encoding="UTF-8" standalone="yes"?>
<Relationships xmlns="http://schemas.openxmlformats.org/package/2006/relationships"><Relationship Id="rId2" Type="http://schemas.openxmlformats.org/officeDocument/2006/relationships/hyperlink" Target="https://haveibeenpwned.com/Passwords" TargetMode="Externa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hyperlink" Target="https://nakedsecurity.sophos.com/2015/03/02/why-you-cant-trust-password-strength-meters/" TargetMode="External"/><Relationship Id="rId2" Type="http://schemas.openxmlformats.org/officeDocument/2006/relationships/image" Target="../media/image5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5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fox6now.com/2013/01/31/contact-6-preventing-cyber-spying/"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www.fightingidentitycrimes.com/synthetic-ids-great-for-fraudsters-bad-for-victims/"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58.xml.rels><?xml version="1.0" encoding="UTF-8" standalone="yes"?>
<Relationships xmlns="http://schemas.openxmlformats.org/package/2006/relationships"><Relationship Id="rId3" Type="http://schemas.openxmlformats.org/officeDocument/2006/relationships/hyperlink" Target="http://www.identitytheft.info/criminal.aspx"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https://www.phishing.org/what-is-phishing" TargetMode="External"/><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youtube.com/watch?v=yMnUEXhCenA" TargetMode="Externa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8" Type="http://schemas.openxmlformats.org/officeDocument/2006/relationships/hyperlink" Target="https://www2.infosecinstitute.com/l/12882/2019-08-27/frwc2f" TargetMode="External"/><Relationship Id="rId3" Type="http://schemas.openxmlformats.org/officeDocument/2006/relationships/hyperlink" Target="https://haveibeenpwned.com/Passwords" TargetMode="External"/><Relationship Id="rId7" Type="http://schemas.openxmlformats.org/officeDocument/2006/relationships/hyperlink" Target="https://www.avg.com/en/signal/website-safety"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hyperlink" Target="https://www.anixis.com/default.htm" TargetMode="External"/><Relationship Id="rId5" Type="http://schemas.openxmlformats.org/officeDocument/2006/relationships/hyperlink" Target="https://www.enzoic.com/" TargetMode="External"/><Relationship Id="rId4" Type="http://schemas.openxmlformats.org/officeDocument/2006/relationships/hyperlink" Target="https://spycloud.com/" TargetMode="External"/></Relationships>
</file>

<file path=ppt/slides/_rels/slide93.xml.rels><?xml version="1.0" encoding="UTF-8" standalone="yes"?>
<Relationships xmlns="http://schemas.openxmlformats.org/package/2006/relationships"><Relationship Id="rId3" Type="http://schemas.openxmlformats.org/officeDocument/2006/relationships/hyperlink" Target="https://www.youtube.com/watch?v=EXbjJUD2sH0"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hyperlink" Target="https://www.youtube.com/watch?v=sdpxddDzXfE" TargetMode="External"/><Relationship Id="rId5" Type="http://schemas.openxmlformats.org/officeDocument/2006/relationships/hyperlink" Target="https://www.youtube.com/watch?v=rgVDRCp6B3Y" TargetMode="External"/><Relationship Id="rId4" Type="http://schemas.openxmlformats.org/officeDocument/2006/relationships/hyperlink" Target="https://www.youtube.com/watch?v=_u8Rss3W4Wg" TargetMode="External"/></Relationships>
</file>

<file path=ppt/slides/_rels/slide94.xml.rels><?xml version="1.0" encoding="UTF-8" standalone="yes"?>
<Relationships xmlns="http://schemas.openxmlformats.org/package/2006/relationships"><Relationship Id="rId8" Type="http://schemas.openxmlformats.org/officeDocument/2006/relationships/hyperlink" Target="http://www.nativeintelligence.com/ni-free/ni-free-posters.asp" TargetMode="External"/><Relationship Id="rId3" Type="http://schemas.openxmlformats.org/officeDocument/2006/relationships/hyperlink" Target="http://www.pbs.org/wgbh/nova/labs/lab/cyber/" TargetMode="External"/><Relationship Id="rId7" Type="http://schemas.openxmlformats.org/officeDocument/2006/relationships/hyperlink" Target="https://securingthehuman.sans.org/resources/posters"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hyperlink" Target="http://www.identitytheftfixes.com/" TargetMode="External"/><Relationship Id="rId5" Type="http://schemas.openxmlformats.org/officeDocument/2006/relationships/hyperlink" Target="http://www.onguardonline.gov/media%20/" TargetMode="External"/><Relationship Id="rId10" Type="http://schemas.openxmlformats.org/officeDocument/2006/relationships/hyperlink" Target="https://www.cdse.edu/resources/posters-all.html" TargetMode="External"/><Relationship Id="rId4" Type="http://schemas.openxmlformats.org/officeDocument/2006/relationships/hyperlink" Target="http://parentsknowmore.com/resources/" TargetMode="External"/><Relationship Id="rId9" Type="http://schemas.openxmlformats.org/officeDocument/2006/relationships/hyperlink" Target="https://energy.gov/cio/downloads/cybersecurity-awareness-posters" TargetMode="External"/></Relationships>
</file>

<file path=ppt/slides/_rels/slide95.xml.rels><?xml version="1.0" encoding="UTF-8" standalone="yes"?>
<Relationships xmlns="http://schemas.openxmlformats.org/package/2006/relationships"><Relationship Id="rId3" Type="http://schemas.openxmlformats.org/officeDocument/2006/relationships/hyperlink" Target="https://github.com/danielmiessler/SecLists/tree/master/Passwords"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hyperlink" Target="https://www.fightingidentitycrimes.com/breach-news-summary/?utm_campaign=Engagement.Identity_Report_C_%5b09-19%5d&amp;utm_source=EZShield&amp;utm_medium=email" TargetMode="External"/><Relationship Id="rId4" Type="http://schemas.openxmlformats.org/officeDocument/2006/relationships/hyperlink" Target="https://secure.ezshield.com/pub/cc?_ri_=X0Gzc2X%3DYQpglLjHJlTQGrzbiK5Ot6P5zdMTYRk5WYAyUmE05WSeL1gGkTLL5FbWnDzfaymOk6yMOVXtpKX%3DSADRTUCS&amp;_ei_=Eq2tf9zs59idfPO1Sc_9BblT2U73mL48c83ZMvrAdi76NfQJPA_COGzpJRelwVHC1CVUPcHoZ1o8qSSczKFO9LaA9OJN" TargetMode="Externa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2530" name="Title 1"/>
          <p:cNvSpPr>
            <a:spLocks noGrp="1"/>
          </p:cNvSpPr>
          <p:nvPr>
            <p:ph type="ctrTitle"/>
          </p:nvPr>
        </p:nvSpPr>
        <p:spPr>
          <a:xfrm>
            <a:off x="256032" y="1084422"/>
            <a:ext cx="9436608" cy="1470025"/>
          </a:xfrm>
        </p:spPr>
        <p:txBody>
          <a:bodyPr/>
          <a:lstStyle/>
          <a:p>
            <a:pPr eaLnBrk="1" hangingPunct="1"/>
            <a:r>
              <a:rPr lang="en-US" altLang="en-US" sz="3600" b="1" dirty="0">
                <a:solidFill>
                  <a:schemeClr val="tx2"/>
                </a:solidFill>
                <a:latin typeface="Georgia" panose="02040502050405020303" pitchFamily="18" charset="0"/>
                <a:ea typeface="ＭＳ Ｐゴシック" pitchFamily="34" charset="-128"/>
              </a:rPr>
              <a:t>WBA Secure-IT</a:t>
            </a:r>
            <a:br>
              <a:rPr lang="en-US" altLang="en-US" sz="3600" b="1" dirty="0">
                <a:solidFill>
                  <a:schemeClr val="tx2"/>
                </a:solidFill>
                <a:latin typeface="Georgia" panose="02040502050405020303" pitchFamily="18" charset="0"/>
                <a:ea typeface="ＭＳ Ｐゴシック" pitchFamily="34" charset="-128"/>
              </a:rPr>
            </a:br>
            <a:r>
              <a:rPr lang="en-US" altLang="en-US" sz="2800" b="1" dirty="0">
                <a:solidFill>
                  <a:schemeClr val="tx2"/>
                </a:solidFill>
                <a:latin typeface="Georgia" panose="02040502050405020303" pitchFamily="18" charset="0"/>
                <a:ea typeface="ＭＳ Ｐゴシック" pitchFamily="34" charset="-128"/>
              </a:rPr>
              <a:t>Information/Cyber Security Awareness</a:t>
            </a:r>
            <a:br>
              <a:rPr lang="en-US" altLang="en-US" sz="3600" b="1" dirty="0">
                <a:solidFill>
                  <a:schemeClr val="tx2"/>
                </a:solidFill>
                <a:latin typeface="Georgia" panose="02040502050405020303" pitchFamily="18" charset="0"/>
                <a:ea typeface="ＭＳ Ｐゴシック" pitchFamily="34" charset="-128"/>
              </a:rPr>
            </a:br>
            <a:r>
              <a:rPr lang="en-US" altLang="en-US" sz="2400" b="1" dirty="0">
                <a:solidFill>
                  <a:schemeClr val="tx2"/>
                </a:solidFill>
                <a:latin typeface="Georgia" panose="02040502050405020303" pitchFamily="18" charset="0"/>
                <a:ea typeface="ＭＳ Ｐゴシック" pitchFamily="34" charset="-128"/>
              </a:rPr>
              <a:t>September 2019</a:t>
            </a:r>
            <a:endParaRPr lang="en-US" altLang="en-US" sz="1800" b="1" dirty="0">
              <a:solidFill>
                <a:schemeClr val="tx2"/>
              </a:solidFill>
              <a:latin typeface="Georgia" panose="02040502050405020303" pitchFamily="18" charset="0"/>
              <a:ea typeface="ＭＳ Ｐゴシック" pitchFamily="34" charset="-128"/>
            </a:endParaRPr>
          </a:p>
        </p:txBody>
      </p:sp>
      <p:sp>
        <p:nvSpPr>
          <p:cNvPr id="22532" name="Rectangle 1"/>
          <p:cNvSpPr>
            <a:spLocks noChangeArrowheads="1"/>
          </p:cNvSpPr>
          <p:nvPr/>
        </p:nvSpPr>
        <p:spPr bwMode="auto">
          <a:xfrm>
            <a:off x="1661391" y="2845545"/>
            <a:ext cx="72517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4000" dirty="0">
                <a:solidFill>
                  <a:schemeClr val="accent6">
                    <a:lumMod val="75000"/>
                  </a:schemeClr>
                </a:solidFill>
              </a:rPr>
              <a:t>Stop, Think, Connect </a:t>
            </a:r>
          </a:p>
          <a:p>
            <a:pPr algn="ctr" eaLnBrk="1" hangingPunct="1">
              <a:spcBef>
                <a:spcPct val="0"/>
              </a:spcBef>
              <a:buFontTx/>
              <a:buNone/>
            </a:pPr>
            <a:r>
              <a:rPr lang="en-US" altLang="en-US" sz="4000" dirty="0">
                <a:solidFill>
                  <a:schemeClr val="accent6">
                    <a:lumMod val="75000"/>
                  </a:schemeClr>
                </a:solidFill>
              </a:rPr>
              <a:t>Be Aware or Beware</a:t>
            </a:r>
          </a:p>
          <a:p>
            <a:pPr algn="ctr" eaLnBrk="1" hangingPunct="1">
              <a:spcBef>
                <a:spcPct val="0"/>
              </a:spcBef>
              <a:buFontTx/>
              <a:buNone/>
            </a:pPr>
            <a:r>
              <a:rPr lang="en-US" altLang="en-US" sz="4000" dirty="0">
                <a:solidFill>
                  <a:schemeClr val="accent6">
                    <a:lumMod val="75000"/>
                  </a:schemeClr>
                </a:solidFill>
              </a:rPr>
              <a:t>Think Before You Click</a:t>
            </a:r>
          </a:p>
          <a:p>
            <a:pPr algn="ctr" eaLnBrk="1" hangingPunct="1">
              <a:spcBef>
                <a:spcPct val="0"/>
              </a:spcBef>
              <a:buFontTx/>
              <a:buNone/>
            </a:pPr>
            <a:r>
              <a:rPr lang="en-US" altLang="en-US" sz="4000" dirty="0">
                <a:solidFill>
                  <a:schemeClr val="accent6">
                    <a:lumMod val="75000"/>
                  </a:schemeClr>
                </a:solidFill>
              </a:rPr>
              <a:t>Make Security Part of Your DNA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741" y="329681"/>
            <a:ext cx="8229600" cy="1143000"/>
          </a:xfrm>
          <a:solidFill>
            <a:schemeClr val="bg1"/>
          </a:solidFill>
        </p:spPr>
        <p:txBody>
          <a:bodyPr/>
          <a:lstStyle/>
          <a:p>
            <a:r>
              <a:rPr lang="en-US" dirty="0"/>
              <a:t>Security Awareness Training - SAT (ROI)</a:t>
            </a:r>
          </a:p>
        </p:txBody>
      </p:sp>
      <p:pic>
        <p:nvPicPr>
          <p:cNvPr id="9" name="Picture 8"/>
          <p:cNvPicPr>
            <a:picLocks noChangeAspect="1"/>
          </p:cNvPicPr>
          <p:nvPr/>
        </p:nvPicPr>
        <p:blipFill>
          <a:blip r:embed="rId2"/>
          <a:stretch>
            <a:fillRect/>
          </a:stretch>
        </p:blipFill>
        <p:spPr>
          <a:xfrm>
            <a:off x="528918" y="2807931"/>
            <a:ext cx="8417858" cy="1419225"/>
          </a:xfrm>
          <a:prstGeom prst="rect">
            <a:avLst/>
          </a:prstGeom>
        </p:spPr>
      </p:pic>
      <p:pic>
        <p:nvPicPr>
          <p:cNvPr id="10" name="Picture 9"/>
          <p:cNvPicPr>
            <a:picLocks noChangeAspect="1"/>
          </p:cNvPicPr>
          <p:nvPr/>
        </p:nvPicPr>
        <p:blipFill>
          <a:blip r:embed="rId3"/>
          <a:stretch>
            <a:fillRect/>
          </a:stretch>
        </p:blipFill>
        <p:spPr>
          <a:xfrm>
            <a:off x="484094" y="4669262"/>
            <a:ext cx="8319247" cy="1524000"/>
          </a:xfrm>
          <a:prstGeom prst="rect">
            <a:avLst/>
          </a:prstGeom>
        </p:spPr>
      </p:pic>
      <p:sp>
        <p:nvSpPr>
          <p:cNvPr id="12" name="TextBox 11"/>
          <p:cNvSpPr txBox="1"/>
          <p:nvPr/>
        </p:nvSpPr>
        <p:spPr>
          <a:xfrm>
            <a:off x="887505" y="1822613"/>
            <a:ext cx="7243483" cy="830997"/>
          </a:xfrm>
          <a:prstGeom prst="rect">
            <a:avLst/>
          </a:prstGeom>
          <a:noFill/>
        </p:spPr>
        <p:txBody>
          <a:bodyPr wrap="square" rtlCol="0">
            <a:spAutoFit/>
          </a:bodyPr>
          <a:lstStyle/>
          <a:p>
            <a:pPr algn="ctr"/>
            <a:r>
              <a:rPr lang="en-US" sz="2400" b="1" dirty="0">
                <a:solidFill>
                  <a:schemeClr val="tx2"/>
                </a:solidFill>
              </a:rPr>
              <a:t>Costs Before and After Security Awareness Training for 50-99 Employees</a:t>
            </a:r>
          </a:p>
        </p:txBody>
      </p:sp>
    </p:spTree>
    <p:extLst>
      <p:ext uri="{BB962C8B-B14F-4D97-AF65-F5344CB8AC3E}">
        <p14:creationId xmlns:p14="http://schemas.microsoft.com/office/powerpoint/2010/main" val="3197700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7076" y="1045030"/>
            <a:ext cx="9051119" cy="5010538"/>
          </a:xfrm>
          <a:prstGeom prst="rect">
            <a:avLst/>
          </a:prstGeom>
        </p:spPr>
      </p:pic>
    </p:spTree>
    <p:extLst>
      <p:ext uri="{BB962C8B-B14F-4D97-AF65-F5344CB8AC3E}">
        <p14:creationId xmlns:p14="http://schemas.microsoft.com/office/powerpoint/2010/main" val="7332384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0"/>
            <a:ext cx="914400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88384" y="6220799"/>
            <a:ext cx="3392147" cy="369332"/>
          </a:xfrm>
          <a:prstGeom prst="rect">
            <a:avLst/>
          </a:prstGeom>
        </p:spPr>
        <p:txBody>
          <a:bodyPr wrap="none">
            <a:spAutoFit/>
          </a:bodyPr>
          <a:lstStyle/>
          <a:p>
            <a:r>
              <a:rPr lang="en-US" dirty="0">
                <a:hlinkClick r:id="rId3"/>
              </a:rPr>
              <a:t>https://www.javelinstrategy.com/</a:t>
            </a:r>
            <a:r>
              <a:rPr lang="en-US" dirty="0"/>
              <a:t> </a:t>
            </a:r>
          </a:p>
        </p:txBody>
      </p:sp>
    </p:spTree>
    <p:extLst>
      <p:ext uri="{BB962C8B-B14F-4D97-AF65-F5344CB8AC3E}">
        <p14:creationId xmlns:p14="http://schemas.microsoft.com/office/powerpoint/2010/main" val="18046930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5694" y="2418598"/>
            <a:ext cx="8229600" cy="1491035"/>
          </a:xfrm>
        </p:spPr>
        <p:txBody>
          <a:bodyPr/>
          <a:lstStyle/>
          <a:p>
            <a:pPr marL="0" indent="0" algn="ctr">
              <a:buNone/>
            </a:pPr>
            <a:r>
              <a:rPr lang="en-US" b="1" dirty="0">
                <a:solidFill>
                  <a:schemeClr val="tx2"/>
                </a:solidFill>
              </a:rPr>
              <a:t>Early in your Presentation</a:t>
            </a:r>
          </a:p>
          <a:p>
            <a:pPr marL="0" indent="0" algn="ctr">
              <a:buNone/>
            </a:pPr>
            <a:r>
              <a:rPr lang="en-US" b="1" dirty="0">
                <a:solidFill>
                  <a:schemeClr val="tx2"/>
                </a:solidFill>
              </a:rPr>
              <a:t>Provide definitions of key terms</a:t>
            </a:r>
          </a:p>
        </p:txBody>
      </p:sp>
      <p:sp>
        <p:nvSpPr>
          <p:cNvPr id="4" name="Title 1"/>
          <p:cNvSpPr txBox="1">
            <a:spLocks/>
          </p:cNvSpPr>
          <p:nvPr/>
        </p:nvSpPr>
        <p:spPr bwMode="auto">
          <a:xfrm>
            <a:off x="585694" y="88526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dirty="0"/>
              <a:t>What do you Consider in SAT?</a:t>
            </a:r>
          </a:p>
        </p:txBody>
      </p:sp>
      <p:sp>
        <p:nvSpPr>
          <p:cNvPr id="5" name="TextBox 4"/>
          <p:cNvSpPr txBox="1"/>
          <p:nvPr/>
        </p:nvSpPr>
        <p:spPr>
          <a:xfrm>
            <a:off x="2761098" y="4205100"/>
            <a:ext cx="5132600" cy="1200329"/>
          </a:xfrm>
          <a:prstGeom prst="rect">
            <a:avLst/>
          </a:prstGeom>
          <a:noFill/>
        </p:spPr>
        <p:txBody>
          <a:bodyPr wrap="square" rtlCol="0">
            <a:spAutoFit/>
          </a:bodyPr>
          <a:lstStyle/>
          <a:p>
            <a:r>
              <a:rPr lang="en-US" sz="2400" b="1" dirty="0">
                <a:solidFill>
                  <a:srgbClr val="FF0000"/>
                </a:solidFill>
              </a:rPr>
              <a:t>Definitions may seem obvious, TO YOU but don’t assume people’s understanding of terms…… </a:t>
            </a:r>
          </a:p>
        </p:txBody>
      </p:sp>
    </p:spTree>
    <p:extLst>
      <p:ext uri="{BB962C8B-B14F-4D97-AF65-F5344CB8AC3E}">
        <p14:creationId xmlns:p14="http://schemas.microsoft.com/office/powerpoint/2010/main" val="30181875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 y="0"/>
            <a:ext cx="8229600" cy="1143000"/>
          </a:xfrm>
        </p:spPr>
        <p:txBody>
          <a:bodyPr/>
          <a:lstStyle/>
          <a:p>
            <a:r>
              <a:rPr lang="en-US" dirty="0"/>
              <a:t>Definitions</a:t>
            </a:r>
          </a:p>
        </p:txBody>
      </p:sp>
      <p:pic>
        <p:nvPicPr>
          <p:cNvPr id="4" name="Content Placeholder 3"/>
          <p:cNvPicPr>
            <a:picLocks noGrp="1" noChangeAspect="1"/>
          </p:cNvPicPr>
          <p:nvPr>
            <p:ph idx="1"/>
          </p:nvPr>
        </p:nvPicPr>
        <p:blipFill>
          <a:blip r:embed="rId2"/>
          <a:stretch>
            <a:fillRect/>
          </a:stretch>
        </p:blipFill>
        <p:spPr>
          <a:xfrm>
            <a:off x="10725" y="977153"/>
            <a:ext cx="9144385" cy="5880847"/>
          </a:xfrm>
          <a:prstGeom prst="rect">
            <a:avLst/>
          </a:prstGeom>
        </p:spPr>
      </p:pic>
    </p:spTree>
    <p:extLst>
      <p:ext uri="{BB962C8B-B14F-4D97-AF65-F5344CB8AC3E}">
        <p14:creationId xmlns:p14="http://schemas.microsoft.com/office/powerpoint/2010/main" val="40301156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3"/>
          <p:cNvSpPr>
            <a:spLocks noGrp="1" noChangeArrowheads="1"/>
          </p:cNvSpPr>
          <p:nvPr>
            <p:ph idx="1"/>
          </p:nvPr>
        </p:nvSpPr>
        <p:spPr>
          <a:xfrm>
            <a:off x="1302254" y="1043059"/>
            <a:ext cx="5428652" cy="4403003"/>
          </a:xfrm>
          <a:solidFill>
            <a:schemeClr val="bg1"/>
          </a:solidFill>
        </p:spPr>
        <p:txBody>
          <a:bodyPr/>
          <a:lstStyle/>
          <a:p>
            <a:pPr eaLnBrk="1" hangingPunct="1">
              <a:lnSpc>
                <a:spcPct val="80000"/>
              </a:lnSpc>
            </a:pPr>
            <a:endParaRPr lang="en-US" altLang="en-US" sz="2400" b="1" u="sng" dirty="0">
              <a:ea typeface="ＭＳ Ｐゴシック" pitchFamily="34" charset="-128"/>
            </a:endParaRPr>
          </a:p>
          <a:p>
            <a:pPr eaLnBrk="1" hangingPunct="1">
              <a:lnSpc>
                <a:spcPct val="80000"/>
              </a:lnSpc>
            </a:pPr>
            <a:r>
              <a:rPr lang="en-US" altLang="en-US" sz="2400" b="1" u="sng" dirty="0">
                <a:ea typeface="ＭＳ Ｐゴシック" pitchFamily="34" charset="-128"/>
              </a:rPr>
              <a:t>Firewall</a:t>
            </a:r>
            <a:br>
              <a:rPr lang="en-US" altLang="en-US" sz="2400" b="1" u="sng" dirty="0">
                <a:ea typeface="ＭＳ Ｐゴシック" pitchFamily="34" charset="-128"/>
              </a:rPr>
            </a:br>
            <a:r>
              <a:rPr lang="en-US" altLang="en-US" sz="2400" dirty="0">
                <a:ea typeface="ＭＳ Ｐゴシック" pitchFamily="34" charset="-128"/>
              </a:rPr>
              <a:t>An application or hardware device installed either on your pc or between your pc and the internet that allows you to monitor and block unwanted traffic.</a:t>
            </a:r>
          </a:p>
          <a:p>
            <a:pPr eaLnBrk="1" hangingPunct="1">
              <a:lnSpc>
                <a:spcPct val="80000"/>
              </a:lnSpc>
            </a:pPr>
            <a:endParaRPr lang="en-US" altLang="en-US" sz="2400" b="1" u="sng" dirty="0">
              <a:ea typeface="ＭＳ Ｐゴシック" pitchFamily="34" charset="-128"/>
            </a:endParaRPr>
          </a:p>
          <a:p>
            <a:pPr eaLnBrk="1" hangingPunct="1">
              <a:lnSpc>
                <a:spcPct val="80000"/>
              </a:lnSpc>
            </a:pPr>
            <a:r>
              <a:rPr lang="en-US" altLang="en-US" sz="2400" b="1" u="sng" dirty="0">
                <a:ea typeface="ＭＳ Ｐゴシック" pitchFamily="34" charset="-128"/>
              </a:rPr>
              <a:t>Skimming</a:t>
            </a:r>
          </a:p>
          <a:p>
            <a:pPr marL="400050" lvl="1" indent="0" eaLnBrk="1" hangingPunct="1">
              <a:lnSpc>
                <a:spcPct val="80000"/>
              </a:lnSpc>
              <a:buFont typeface="Arial" pitchFamily="34" charset="0"/>
              <a:buNone/>
            </a:pPr>
            <a:r>
              <a:rPr lang="en-US" altLang="en-US" sz="2400" dirty="0">
                <a:ea typeface="ＭＳ Ｐゴシック" pitchFamily="34" charset="-128"/>
              </a:rPr>
              <a:t>Stealing information usually with a hardware device, Installed on an ATM or any card reader.</a:t>
            </a:r>
          </a:p>
          <a:p>
            <a:pPr eaLnBrk="1" hangingPunct="1">
              <a:lnSpc>
                <a:spcPct val="80000"/>
              </a:lnSpc>
              <a:buFont typeface="Wingdings" pitchFamily="2" charset="2"/>
              <a:buNone/>
            </a:pPr>
            <a:endParaRPr lang="en-US" altLang="en-US" sz="2400" dirty="0">
              <a:ea typeface="ＭＳ Ｐゴシック" pitchFamily="34" charset="-128"/>
            </a:endParaRPr>
          </a:p>
        </p:txBody>
      </p:sp>
      <p:pic>
        <p:nvPicPr>
          <p:cNvPr id="2765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0700" y="4610389"/>
            <a:ext cx="2450955" cy="2047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651" name="Rectangle 2"/>
          <p:cNvSpPr>
            <a:spLocks noGrp="1" noChangeArrowheads="1"/>
          </p:cNvSpPr>
          <p:nvPr>
            <p:ph type="title"/>
          </p:nvPr>
        </p:nvSpPr>
        <p:spPr>
          <a:xfrm>
            <a:off x="1481138" y="311150"/>
            <a:ext cx="5410200" cy="1143000"/>
          </a:xfrm>
        </p:spPr>
        <p:txBody>
          <a:bodyPr/>
          <a:lstStyle/>
          <a:p>
            <a:pPr eaLnBrk="1" hangingPunct="1"/>
            <a:r>
              <a:rPr lang="en-US" altLang="en-US">
                <a:ea typeface="ＭＳ Ｐゴシック" pitchFamily="34" charset="-128"/>
              </a:rPr>
              <a:t>Definitions </a:t>
            </a:r>
            <a:r>
              <a:rPr lang="en-US" altLang="en-US" sz="2400">
                <a:ea typeface="ＭＳ Ｐゴシック" pitchFamily="34" charset="-128"/>
              </a:rPr>
              <a:t>(cont.)</a:t>
            </a:r>
            <a:endParaRPr lang="en-US" altLang="en-US">
              <a:ea typeface="ＭＳ Ｐゴシック" pitchFamily="34" charset="-128"/>
            </a:endParaRPr>
          </a:p>
        </p:txBody>
      </p:sp>
      <p:pic>
        <p:nvPicPr>
          <p:cNvPr id="2765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2204" y="1420956"/>
            <a:ext cx="2142736" cy="18236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264246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Rectangle 2"/>
          <p:cNvSpPr>
            <a:spLocks noGrp="1" noChangeArrowheads="1"/>
          </p:cNvSpPr>
          <p:nvPr>
            <p:ph type="title"/>
          </p:nvPr>
        </p:nvSpPr>
        <p:spPr>
          <a:xfrm>
            <a:off x="554181" y="165100"/>
            <a:ext cx="8229600" cy="1143000"/>
          </a:xfrm>
        </p:spPr>
        <p:txBody>
          <a:bodyPr/>
          <a:lstStyle/>
          <a:p>
            <a:pPr eaLnBrk="1" hangingPunct="1"/>
            <a:r>
              <a:rPr lang="en-US" altLang="en-US" dirty="0">
                <a:ea typeface="ＭＳ Ｐゴシック" pitchFamily="34" charset="-128"/>
              </a:rPr>
              <a:t>Definitions</a:t>
            </a:r>
          </a:p>
        </p:txBody>
      </p:sp>
      <p:sp>
        <p:nvSpPr>
          <p:cNvPr id="22531" name="Rectangle 3"/>
          <p:cNvSpPr>
            <a:spLocks noGrp="1" noChangeArrowheads="1"/>
          </p:cNvSpPr>
          <p:nvPr>
            <p:ph idx="1"/>
          </p:nvPr>
        </p:nvSpPr>
        <p:spPr>
          <a:xfrm>
            <a:off x="976745" y="1444337"/>
            <a:ext cx="6395605" cy="4724400"/>
          </a:xfrm>
          <a:solidFill>
            <a:schemeClr val="bg1"/>
          </a:solidFill>
        </p:spPr>
        <p:txBody>
          <a:bodyPr/>
          <a:lstStyle/>
          <a:p>
            <a:pPr eaLnBrk="1" hangingPunct="1">
              <a:lnSpc>
                <a:spcPct val="80000"/>
              </a:lnSpc>
              <a:defRPr/>
            </a:pPr>
            <a:r>
              <a:rPr lang="en-US" sz="2800" b="1" dirty="0"/>
              <a:t>Malicious Code - MALWARE</a:t>
            </a:r>
          </a:p>
          <a:p>
            <a:pPr marL="0" indent="0" algn="ctr" eaLnBrk="1" hangingPunct="1">
              <a:lnSpc>
                <a:spcPct val="80000"/>
              </a:lnSpc>
              <a:buNone/>
              <a:defRPr/>
            </a:pPr>
            <a:r>
              <a:rPr lang="en-US" sz="2400" b="1" dirty="0"/>
              <a:t>(Virus - Spyware – Trojan – BOT – Ransomware)</a:t>
            </a:r>
          </a:p>
          <a:p>
            <a:pPr marL="0" indent="0" algn="ctr" eaLnBrk="1" hangingPunct="1">
              <a:lnSpc>
                <a:spcPct val="80000"/>
              </a:lnSpc>
              <a:buNone/>
              <a:defRPr/>
            </a:pPr>
            <a:endParaRPr lang="en-US" sz="2400" b="1" u="sng" dirty="0"/>
          </a:p>
          <a:p>
            <a:pPr marL="0" indent="0" eaLnBrk="1" hangingPunct="1">
              <a:lnSpc>
                <a:spcPct val="80000"/>
              </a:lnSpc>
              <a:buNone/>
              <a:defRPr/>
            </a:pPr>
            <a:r>
              <a:rPr lang="en-US" sz="2400" dirty="0"/>
              <a:t>Short for </a:t>
            </a:r>
            <a:r>
              <a:rPr lang="en-US" sz="2400" b="1" dirty="0"/>
              <a:t>malicious software</a:t>
            </a:r>
            <a:r>
              <a:rPr lang="en-US" sz="2400" dirty="0"/>
              <a:t>, is any software used to disrupt computer or mobile operations, gather sensitive information, gain access to private computer systems, or display unwanted advertising.</a:t>
            </a:r>
            <a:r>
              <a:rPr lang="en-US" sz="2400" baseline="30000" dirty="0">
                <a:hlinkClick r:id="rId3"/>
              </a:rPr>
              <a:t>[</a:t>
            </a:r>
            <a:endParaRPr lang="en-US" sz="2400" dirty="0"/>
          </a:p>
        </p:txBody>
      </p:sp>
      <p:pic>
        <p:nvPicPr>
          <p:cNvPr id="2662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4481" y="174336"/>
            <a:ext cx="2019299" cy="1357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3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4818" y="3261303"/>
            <a:ext cx="1738963" cy="16452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6745" y="4548332"/>
            <a:ext cx="2203670" cy="1960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28848" y="4548332"/>
            <a:ext cx="1788825" cy="1642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04801" y="1295400"/>
            <a:ext cx="2362199" cy="5181599"/>
            <a:chOff x="-2918131" y="1691516"/>
            <a:chExt cx="2692003" cy="5985371"/>
          </a:xfrm>
        </p:grpSpPr>
        <p:sp>
          <p:nvSpPr>
            <p:cNvPr id="3" name="Rounded Rectangle 2"/>
            <p:cNvSpPr/>
            <p:nvPr/>
          </p:nvSpPr>
          <p:spPr>
            <a:xfrm>
              <a:off x="-2918131" y="1691516"/>
              <a:ext cx="2692003" cy="5985371"/>
            </a:xfrm>
            <a:prstGeom prst="roundRect">
              <a:avLst>
                <a:gd name="adj" fmla="val 10000"/>
              </a:avLst>
            </a:prstGeom>
            <a:solidFill>
              <a:schemeClr val="accent4">
                <a:lumMod val="1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 name="Rounded Rectangle 4"/>
            <p:cNvSpPr/>
            <p:nvPr/>
          </p:nvSpPr>
          <p:spPr>
            <a:xfrm>
              <a:off x="-2839286" y="3130288"/>
              <a:ext cx="2534311" cy="277422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3350" tIns="133350" rIns="133350" bIns="133350" numCol="1" spcCol="1270" anchor="ctr" anchorCtr="0">
              <a:noAutofit/>
            </a:bodyPr>
            <a:lstStyle/>
            <a:p>
              <a:pPr marL="0" marR="0" lvl="0" indent="0" algn="ctr" defTabSz="1555750" eaLnBrk="1" fontAlgn="auto" latinLnBrk="0" hangingPunct="1">
                <a:lnSpc>
                  <a:spcPct val="90000"/>
                </a:lnSpc>
                <a:spcBef>
                  <a:spcPct val="0"/>
                </a:spcBef>
                <a:spcAft>
                  <a:spcPct val="35000"/>
                </a:spcAft>
                <a:buClrTx/>
                <a:buSzTx/>
                <a:buFontTx/>
                <a:buNone/>
                <a:tabLst/>
                <a:defRPr/>
              </a:pPr>
              <a:r>
                <a:rPr kumimoji="0" lang="en-US" sz="2800" b="1" i="0" u="none" strike="noStrike" kern="0" cap="none" spc="0" normalizeH="0" baseline="0" noProof="0" dirty="0">
                  <a:ln>
                    <a:noFill/>
                  </a:ln>
                  <a:solidFill>
                    <a:srgbClr val="FFFFFF"/>
                  </a:solidFill>
                  <a:effectLst/>
                  <a:uLnTx/>
                  <a:uFillTx/>
                </a:rPr>
                <a:t>Approach</a:t>
              </a:r>
            </a:p>
            <a:p>
              <a:pPr marL="0" marR="0" lvl="0" indent="0" algn="ctr" defTabSz="1555750" eaLnBrk="1" fontAlgn="auto" latinLnBrk="0" hangingPunct="1">
                <a:lnSpc>
                  <a:spcPct val="90000"/>
                </a:lnSpc>
                <a:spcBef>
                  <a:spcPct val="0"/>
                </a:spcBef>
                <a:spcAft>
                  <a:spcPct val="35000"/>
                </a:spcAft>
                <a:buClrTx/>
                <a:buSzTx/>
                <a:buFontTx/>
                <a:buNone/>
                <a:tabLst/>
                <a:defRPr/>
              </a:pPr>
              <a:endParaRPr kumimoji="0" lang="en-US" sz="2800" b="1" i="0" u="none" strike="noStrike" kern="0" cap="none" spc="0" normalizeH="0" baseline="0" noProof="0" dirty="0">
                <a:ln>
                  <a:noFill/>
                </a:ln>
                <a:solidFill>
                  <a:srgbClr val="FFFFFF"/>
                </a:solidFill>
                <a:effectLst/>
                <a:uLnTx/>
                <a:uFillTx/>
              </a:endParaRPr>
            </a:p>
            <a:p>
              <a:pPr marL="0" marR="0" lvl="0" indent="0" algn="ctr" defTabSz="1555750" eaLnBrk="1" fontAlgn="auto" latinLnBrk="0" hangingPunct="1">
                <a:lnSpc>
                  <a:spcPct val="90000"/>
                </a:lnSpc>
                <a:spcBef>
                  <a:spcPct val="0"/>
                </a:spcBef>
                <a:spcAft>
                  <a:spcPct val="35000"/>
                </a:spcAft>
                <a:buClrTx/>
                <a:buSzTx/>
                <a:buFontTx/>
                <a:buNone/>
                <a:tabLst/>
                <a:defRPr/>
              </a:pPr>
              <a:r>
                <a:rPr kumimoji="0" lang="en-US" sz="2800" b="0" i="1" u="none" strike="noStrike" kern="0" cap="none" spc="0" normalizeH="0" baseline="0" noProof="0" dirty="0">
                  <a:ln>
                    <a:noFill/>
                  </a:ln>
                  <a:solidFill>
                    <a:srgbClr val="FFFFFF"/>
                  </a:solidFill>
                  <a:effectLst/>
                  <a:uLnTx/>
                  <a:uFillTx/>
                </a:rPr>
                <a:t>How</a:t>
              </a:r>
            </a:p>
          </p:txBody>
        </p:sp>
      </p:grpSp>
      <p:grpSp>
        <p:nvGrpSpPr>
          <p:cNvPr id="5" name="Group 4"/>
          <p:cNvGrpSpPr/>
          <p:nvPr/>
        </p:nvGrpSpPr>
        <p:grpSpPr>
          <a:xfrm>
            <a:off x="304801" y="278550"/>
            <a:ext cx="8528265" cy="838200"/>
            <a:chOff x="3067" y="1154"/>
            <a:chExt cx="8528265" cy="2931914"/>
          </a:xfrm>
        </p:grpSpPr>
        <p:sp>
          <p:nvSpPr>
            <p:cNvPr id="6" name="Rounded Rectangle 5"/>
            <p:cNvSpPr/>
            <p:nvPr/>
          </p:nvSpPr>
          <p:spPr>
            <a:xfrm>
              <a:off x="3067" y="1154"/>
              <a:ext cx="8528265" cy="2931914"/>
            </a:xfrm>
            <a:prstGeom prst="roundRect">
              <a:avLst>
                <a:gd name="adj" fmla="val 10000"/>
              </a:avLst>
            </a:prstGeom>
            <a:solidFill>
              <a:schemeClr val="accent4">
                <a:lumMod val="2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Rounded Rectangle 4"/>
            <p:cNvSpPr/>
            <p:nvPr/>
          </p:nvSpPr>
          <p:spPr>
            <a:xfrm>
              <a:off x="88940" y="87027"/>
              <a:ext cx="8356519" cy="276016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7650" tIns="247650" rIns="247650" bIns="247650" numCol="1" spcCol="1270" anchor="ctr" anchorCtr="0">
              <a:noAutofit/>
            </a:bodyPr>
            <a:lstStyle/>
            <a:p>
              <a:pPr marL="0" marR="0" lvl="0" indent="0" algn="ctr" defTabSz="2889250" eaLnBrk="1" fontAlgn="auto" latinLnBrk="0" hangingPunct="1">
                <a:lnSpc>
                  <a:spcPct val="90000"/>
                </a:lnSpc>
                <a:spcBef>
                  <a:spcPct val="0"/>
                </a:spcBef>
                <a:spcAft>
                  <a:spcPct val="35000"/>
                </a:spcAft>
                <a:buClrTx/>
                <a:buSzTx/>
                <a:buFontTx/>
                <a:buNone/>
                <a:tabLst/>
                <a:defRPr/>
              </a:pPr>
              <a:r>
                <a:rPr kumimoji="0" lang="en-US" sz="5400" b="0" i="0" u="none" strike="noStrike" kern="0" cap="none" spc="0" normalizeH="0" baseline="0" noProof="0" dirty="0">
                  <a:ln>
                    <a:noFill/>
                  </a:ln>
                  <a:solidFill>
                    <a:srgbClr val="FFFFFF"/>
                  </a:solidFill>
                  <a:effectLst/>
                  <a:uLnTx/>
                  <a:uFillTx/>
                </a:rPr>
                <a:t>Threats</a:t>
              </a:r>
            </a:p>
          </p:txBody>
        </p:sp>
      </p:grpSp>
      <p:sp>
        <p:nvSpPr>
          <p:cNvPr id="8" name="TextBox 7"/>
          <p:cNvSpPr txBox="1"/>
          <p:nvPr/>
        </p:nvSpPr>
        <p:spPr>
          <a:xfrm>
            <a:off x="2971800" y="1424255"/>
            <a:ext cx="5778459" cy="5586145"/>
          </a:xfrm>
          <a:prstGeom prst="rect">
            <a:avLst/>
          </a:prstGeom>
          <a:noFill/>
        </p:spPr>
        <p:txBody>
          <a:bodyPr wrap="square" rtlCol="0">
            <a:spAutoFit/>
          </a:bodyPr>
          <a:lstStyle/>
          <a:p>
            <a:pPr marL="342900" marR="0" lvl="0" indent="-342900" defTabSz="914400" eaLnBrk="1" fontAlgn="auto" latinLnBrk="0" hangingPunct="1">
              <a:lnSpc>
                <a:spcPct val="100000"/>
              </a:lnSpc>
              <a:spcBef>
                <a:spcPts val="600"/>
              </a:spcBef>
              <a:spcAft>
                <a:spcPts val="600"/>
              </a:spcAft>
              <a:buClrTx/>
              <a:buSzTx/>
              <a:buFont typeface="Arial" pitchFamily="34" charset="0"/>
              <a:buChar char="•"/>
              <a:tabLst/>
              <a:defRPr/>
            </a:pPr>
            <a:r>
              <a:rPr kumimoji="0" lang="en-US" sz="2200" b="1" i="0" u="none" strike="noStrike" kern="0" cap="none" spc="0" normalizeH="0" baseline="0" noProof="0" dirty="0">
                <a:ln>
                  <a:noFill/>
                </a:ln>
                <a:effectLst/>
                <a:uLnTx/>
                <a:uFillTx/>
              </a:rPr>
              <a:t>Malware</a:t>
            </a:r>
            <a:r>
              <a:rPr kumimoji="0" lang="en-US" sz="2200" b="0" i="0" u="none" strike="noStrike" kern="0" cap="none" spc="0" normalizeH="0" baseline="0" noProof="0" dirty="0">
                <a:ln>
                  <a:noFill/>
                </a:ln>
                <a:effectLst/>
                <a:uLnTx/>
                <a:uFillTx/>
              </a:rPr>
              <a:t> : Short for </a:t>
            </a:r>
            <a:r>
              <a:rPr kumimoji="0" lang="en-US" sz="2200" b="1" i="0" u="none" strike="noStrike" kern="0" cap="none" spc="0" normalizeH="0" baseline="0" noProof="0" dirty="0">
                <a:ln>
                  <a:noFill/>
                </a:ln>
                <a:effectLst/>
                <a:uLnTx/>
                <a:uFillTx/>
              </a:rPr>
              <a:t>malicious software</a:t>
            </a:r>
            <a:r>
              <a:rPr kumimoji="0" lang="en-US" sz="2200" b="0" i="0" u="none" strike="noStrike" kern="0" cap="none" spc="0" normalizeH="0" baseline="0" noProof="0" dirty="0">
                <a:ln>
                  <a:noFill/>
                </a:ln>
                <a:effectLst/>
                <a:uLnTx/>
                <a:uFillTx/>
              </a:rPr>
              <a:t> is any software that does bad things to your computer.</a:t>
            </a:r>
          </a:p>
          <a:p>
            <a:pPr marL="342900" marR="0" lvl="0" indent="-342900" defTabSz="914400" eaLnBrk="1" fontAlgn="auto" latinLnBrk="0" hangingPunct="1">
              <a:lnSpc>
                <a:spcPct val="100000"/>
              </a:lnSpc>
              <a:spcBef>
                <a:spcPts val="600"/>
              </a:spcBef>
              <a:spcAft>
                <a:spcPts val="600"/>
              </a:spcAft>
              <a:buClrTx/>
              <a:buSzTx/>
              <a:buFont typeface="Arial" pitchFamily="34" charset="0"/>
              <a:buChar char="•"/>
              <a:tabLst/>
              <a:defRPr/>
            </a:pPr>
            <a:r>
              <a:rPr kumimoji="0" lang="en-US" sz="2200" b="1" i="0" u="none" strike="noStrike" kern="0" cap="none" spc="0" normalizeH="0" baseline="0" noProof="0" dirty="0">
                <a:ln>
                  <a:noFill/>
                </a:ln>
                <a:effectLst/>
                <a:uLnTx/>
                <a:uFillTx/>
              </a:rPr>
              <a:t>Virus: </a:t>
            </a:r>
            <a:r>
              <a:rPr kumimoji="0" lang="en-US" sz="2200" b="0" i="0" u="none" strike="noStrike" kern="0" cap="none" spc="0" normalizeH="0" baseline="0" noProof="0" dirty="0">
                <a:ln>
                  <a:noFill/>
                </a:ln>
                <a:effectLst/>
                <a:uLnTx/>
                <a:uFillTx/>
              </a:rPr>
              <a:t>A computer program that can replicate itself and spread from one computer to another.</a:t>
            </a:r>
          </a:p>
          <a:p>
            <a:pPr marL="342900" marR="0" lvl="0" indent="-342900" defTabSz="914400" eaLnBrk="1" fontAlgn="auto" latinLnBrk="0" hangingPunct="1">
              <a:lnSpc>
                <a:spcPct val="100000"/>
              </a:lnSpc>
              <a:spcBef>
                <a:spcPts val="600"/>
              </a:spcBef>
              <a:spcAft>
                <a:spcPts val="600"/>
              </a:spcAft>
              <a:buClrTx/>
              <a:buSzTx/>
              <a:buFont typeface="Arial" pitchFamily="34" charset="0"/>
              <a:buChar char="•"/>
              <a:tabLst/>
              <a:defRPr/>
            </a:pPr>
            <a:r>
              <a:rPr kumimoji="0" lang="en-US" sz="2200" b="1" i="0" u="none" strike="noStrike" kern="0" cap="none" spc="0" normalizeH="0" baseline="0" noProof="0" dirty="0" err="1">
                <a:ln>
                  <a:noFill/>
                </a:ln>
                <a:effectLst/>
                <a:uLnTx/>
                <a:uFillTx/>
              </a:rPr>
              <a:t>Scareware</a:t>
            </a:r>
            <a:r>
              <a:rPr kumimoji="0" lang="en-US" sz="2200" b="1" i="0" u="none" strike="noStrike" kern="0" cap="none" spc="0" normalizeH="0" baseline="0" noProof="0" dirty="0">
                <a:ln>
                  <a:noFill/>
                </a:ln>
                <a:effectLst/>
                <a:uLnTx/>
                <a:uFillTx/>
              </a:rPr>
              <a:t>: </a:t>
            </a:r>
            <a:r>
              <a:rPr kumimoji="0" lang="en-US" sz="2200" b="0" i="0" u="none" strike="noStrike" kern="0" cap="none" spc="0" normalizeH="0" baseline="0" noProof="0" dirty="0">
                <a:ln>
                  <a:noFill/>
                </a:ln>
                <a:effectLst/>
                <a:uLnTx/>
                <a:uFillTx/>
              </a:rPr>
              <a:t>Scam software with malicious payloads or of no benefit, that are sold to consumers via certain unethical </a:t>
            </a:r>
            <a:br>
              <a:rPr kumimoji="0" lang="en-US" sz="2200" b="0" i="0" u="none" strike="noStrike" kern="0" cap="none" spc="0" normalizeH="0" baseline="0" noProof="0" dirty="0">
                <a:ln>
                  <a:noFill/>
                </a:ln>
                <a:effectLst/>
                <a:uLnTx/>
                <a:uFillTx/>
              </a:rPr>
            </a:br>
            <a:r>
              <a:rPr kumimoji="0" lang="en-US" sz="2200" b="0" i="0" u="none" strike="noStrike" kern="0" cap="none" spc="0" normalizeH="0" baseline="0" noProof="0" dirty="0">
                <a:ln>
                  <a:noFill/>
                </a:ln>
                <a:effectLst/>
                <a:uLnTx/>
                <a:uFillTx/>
              </a:rPr>
              <a:t>marketing practices. </a:t>
            </a:r>
          </a:p>
          <a:p>
            <a:pPr marL="342900" marR="0" lvl="0" indent="-342900" defTabSz="914400" eaLnBrk="1" fontAlgn="auto" latinLnBrk="0" hangingPunct="1">
              <a:lnSpc>
                <a:spcPct val="100000"/>
              </a:lnSpc>
              <a:spcBef>
                <a:spcPts val="600"/>
              </a:spcBef>
              <a:spcAft>
                <a:spcPts val="600"/>
              </a:spcAft>
              <a:buClrTx/>
              <a:buSzTx/>
              <a:buFont typeface="Arial" pitchFamily="34" charset="0"/>
              <a:buChar char="•"/>
              <a:tabLst/>
              <a:defRPr/>
            </a:pPr>
            <a:r>
              <a:rPr kumimoji="0" lang="en-US" sz="2200" b="1" i="0" u="none" strike="noStrike" kern="0" cap="none" spc="0" normalizeH="0" baseline="0" noProof="0" dirty="0">
                <a:ln>
                  <a:noFill/>
                </a:ln>
                <a:effectLst/>
                <a:uLnTx/>
                <a:uFillTx/>
              </a:rPr>
              <a:t>Spyware: </a:t>
            </a:r>
            <a:r>
              <a:rPr kumimoji="0" lang="en-US" sz="2200" b="0" i="0" u="none" strike="noStrike" kern="0" cap="none" spc="0" normalizeH="0" baseline="0" noProof="0" dirty="0">
                <a:ln>
                  <a:noFill/>
                </a:ln>
                <a:effectLst/>
                <a:uLnTx/>
                <a:uFillTx/>
              </a:rPr>
              <a:t>A type of malware used to collect information without  </a:t>
            </a:r>
            <a:br>
              <a:rPr kumimoji="0" lang="en-US" sz="2200" b="0" i="0" u="none" strike="noStrike" kern="0" cap="none" spc="0" normalizeH="0" baseline="0" noProof="0" dirty="0">
                <a:ln>
                  <a:noFill/>
                </a:ln>
                <a:effectLst/>
                <a:uLnTx/>
                <a:uFillTx/>
              </a:rPr>
            </a:br>
            <a:r>
              <a:rPr kumimoji="0" lang="en-US" sz="2200" b="0" i="0" u="none" strike="noStrike" kern="0" cap="none" spc="0" normalizeH="0" baseline="0" noProof="0" dirty="0">
                <a:ln>
                  <a:noFill/>
                </a:ln>
                <a:effectLst/>
                <a:uLnTx/>
                <a:uFillTx/>
              </a:rPr>
              <a:t>your knowledge.</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effectLst/>
              <a:uLnTx/>
              <a:uFillTx/>
            </a:endParaRP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4953000"/>
            <a:ext cx="2286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Oval 11"/>
          <p:cNvSpPr/>
          <p:nvPr/>
        </p:nvSpPr>
        <p:spPr>
          <a:xfrm>
            <a:off x="2736686" y="446187"/>
            <a:ext cx="387514" cy="475825"/>
          </a:xfrm>
          <a:prstGeom prst="ellipse">
            <a:avLst/>
          </a:prstGeom>
          <a:blipFill rotWithShape="1">
            <a:blip r:embed="rId4"/>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9" name="TextBox 8"/>
          <p:cNvSpPr txBox="1"/>
          <p:nvPr/>
        </p:nvSpPr>
        <p:spPr>
          <a:xfrm>
            <a:off x="304801" y="6461338"/>
            <a:ext cx="8839199" cy="369332"/>
          </a:xfrm>
          <a:prstGeom prst="rect">
            <a:avLst/>
          </a:prstGeom>
          <a:noFill/>
        </p:spPr>
        <p:txBody>
          <a:bodyPr wrap="square" rtlCol="0">
            <a:spAutoFit/>
          </a:bodyPr>
          <a:lstStyle/>
          <a:p>
            <a:r>
              <a:rPr lang="en-US" dirty="0"/>
              <a:t>Thanks to Peter Garancis – Commerce State Bank Awareness Presentation to Business</a:t>
            </a:r>
          </a:p>
        </p:txBody>
      </p:sp>
    </p:spTree>
    <p:extLst>
      <p:ext uri="{BB962C8B-B14F-4D97-AF65-F5344CB8AC3E}">
        <p14:creationId xmlns:p14="http://schemas.microsoft.com/office/powerpoint/2010/main" val="27906752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613" y="285773"/>
            <a:ext cx="8229600" cy="1143000"/>
          </a:xfrm>
          <a:solidFill>
            <a:schemeClr val="bg1"/>
          </a:solidFill>
        </p:spPr>
        <p:txBody>
          <a:bodyPr/>
          <a:lstStyle/>
          <a:p>
            <a:r>
              <a:rPr lang="en-US" dirty="0"/>
              <a:t>NIST Cybersecurity Framework</a:t>
            </a:r>
          </a:p>
        </p:txBody>
      </p:sp>
      <p:sp>
        <p:nvSpPr>
          <p:cNvPr id="3" name="Rectangle 2"/>
          <p:cNvSpPr/>
          <p:nvPr/>
        </p:nvSpPr>
        <p:spPr>
          <a:xfrm>
            <a:off x="69175" y="5857536"/>
            <a:ext cx="9005648" cy="68315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Information Security Awareness Crosses all Phases</a:t>
            </a:r>
          </a:p>
        </p:txBody>
      </p:sp>
      <p:pic>
        <p:nvPicPr>
          <p:cNvPr id="6" name="Content Placeholder 5"/>
          <p:cNvPicPr>
            <a:picLocks noGrp="1" noChangeAspect="1"/>
          </p:cNvPicPr>
          <p:nvPr>
            <p:ph idx="1"/>
          </p:nvPr>
        </p:nvPicPr>
        <p:blipFill>
          <a:blip r:embed="rId2"/>
          <a:stretch>
            <a:fillRect/>
          </a:stretch>
        </p:blipFill>
        <p:spPr>
          <a:xfrm>
            <a:off x="2082006" y="1187141"/>
            <a:ext cx="5130557" cy="4866409"/>
          </a:xfrm>
          <a:prstGeom prst="rect">
            <a:avLst/>
          </a:prstGeom>
        </p:spPr>
      </p:pic>
      <p:sp>
        <p:nvSpPr>
          <p:cNvPr id="4" name="Rectangle 3"/>
          <p:cNvSpPr/>
          <p:nvPr/>
        </p:nvSpPr>
        <p:spPr>
          <a:xfrm>
            <a:off x="2522848" y="6525755"/>
            <a:ext cx="4098301" cy="369332"/>
          </a:xfrm>
          <a:prstGeom prst="rect">
            <a:avLst/>
          </a:prstGeom>
          <a:solidFill>
            <a:schemeClr val="bg1"/>
          </a:solidFill>
        </p:spPr>
        <p:txBody>
          <a:bodyPr wrap="none">
            <a:spAutoFit/>
          </a:bodyPr>
          <a:lstStyle/>
          <a:p>
            <a:r>
              <a:rPr lang="en-US" dirty="0"/>
              <a:t>https://www.us-cert.gov/ics/Assessments</a:t>
            </a:r>
          </a:p>
        </p:txBody>
      </p:sp>
    </p:spTree>
    <p:extLst>
      <p:ext uri="{BB962C8B-B14F-4D97-AF65-F5344CB8AC3E}">
        <p14:creationId xmlns:p14="http://schemas.microsoft.com/office/powerpoint/2010/main" val="37784948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Do You Train?</a:t>
            </a:r>
          </a:p>
        </p:txBody>
      </p:sp>
      <p:sp>
        <p:nvSpPr>
          <p:cNvPr id="3" name="Content Placeholder 2"/>
          <p:cNvSpPr>
            <a:spLocks noGrp="1"/>
          </p:cNvSpPr>
          <p:nvPr>
            <p:ph idx="1"/>
          </p:nvPr>
        </p:nvSpPr>
        <p:spPr>
          <a:xfrm>
            <a:off x="1358611" y="1546413"/>
            <a:ext cx="6628393" cy="4525963"/>
          </a:xfrm>
          <a:solidFill>
            <a:schemeClr val="bg1"/>
          </a:solidFill>
        </p:spPr>
        <p:txBody>
          <a:bodyPr/>
          <a:lstStyle/>
          <a:p>
            <a:r>
              <a:rPr lang="en-US" dirty="0"/>
              <a:t>Employees</a:t>
            </a:r>
          </a:p>
          <a:p>
            <a:r>
              <a:rPr lang="en-US" dirty="0"/>
              <a:t>Customers</a:t>
            </a:r>
          </a:p>
          <a:p>
            <a:pPr lvl="1"/>
            <a:r>
              <a:rPr lang="en-US" dirty="0"/>
              <a:t>Business </a:t>
            </a:r>
          </a:p>
          <a:p>
            <a:pPr lvl="1"/>
            <a:r>
              <a:rPr lang="en-US" dirty="0"/>
              <a:t>Consumers</a:t>
            </a:r>
          </a:p>
          <a:p>
            <a:r>
              <a:rPr lang="en-US" dirty="0"/>
              <a:t>Management</a:t>
            </a:r>
          </a:p>
          <a:p>
            <a:r>
              <a:rPr lang="en-US" dirty="0"/>
              <a:t>Vendors</a:t>
            </a:r>
          </a:p>
          <a:p>
            <a:r>
              <a:rPr lang="en-US" dirty="0"/>
              <a:t>Board</a:t>
            </a:r>
          </a:p>
          <a:p>
            <a:r>
              <a:rPr lang="en-US" dirty="0"/>
              <a:t>Other</a:t>
            </a:r>
          </a:p>
        </p:txBody>
      </p:sp>
    </p:spTree>
    <p:extLst>
      <p:ext uri="{BB962C8B-B14F-4D97-AF65-F5344CB8AC3E}">
        <p14:creationId xmlns:p14="http://schemas.microsoft.com/office/powerpoint/2010/main" val="1759924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p:cNvSpPr txBox="1">
            <a:spLocks/>
          </p:cNvSpPr>
          <p:nvPr/>
        </p:nvSpPr>
        <p:spPr>
          <a:xfrm>
            <a:off x="718296" y="2713596"/>
            <a:ext cx="4431623" cy="1939085"/>
          </a:xfrm>
          <a:prstGeom prst="rect">
            <a:avLst/>
          </a:prstGeom>
          <a:solidFill>
            <a:schemeClr val="bg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C3450"/>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C3450"/>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C3450"/>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C3450"/>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C3450"/>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800" b="1" dirty="0">
                <a:solidFill>
                  <a:schemeClr val="tx1"/>
                </a:solidFill>
              </a:rPr>
              <a:t>Ken M. Shaurette</a:t>
            </a:r>
          </a:p>
          <a:p>
            <a:pPr marL="0" indent="0">
              <a:lnSpc>
                <a:spcPct val="100000"/>
              </a:lnSpc>
              <a:spcBef>
                <a:spcPts val="0"/>
              </a:spcBef>
              <a:buNone/>
            </a:pPr>
            <a:r>
              <a:rPr lang="en-US" sz="1800" b="1" dirty="0">
                <a:solidFill>
                  <a:schemeClr val="tx1"/>
                </a:solidFill>
              </a:rPr>
              <a:t>CISSP, CISA, CISM, CRISC, NSA IAM</a:t>
            </a:r>
          </a:p>
          <a:p>
            <a:pPr marL="0" indent="0">
              <a:lnSpc>
                <a:spcPct val="100000"/>
              </a:lnSpc>
              <a:spcBef>
                <a:spcPts val="0"/>
              </a:spcBef>
              <a:buNone/>
            </a:pPr>
            <a:r>
              <a:rPr lang="en-US" sz="1800" b="1" dirty="0">
                <a:solidFill>
                  <a:schemeClr val="tx1"/>
                </a:solidFill>
              </a:rPr>
              <a:t>FIPCO </a:t>
            </a:r>
          </a:p>
          <a:p>
            <a:pPr marL="0" indent="0">
              <a:lnSpc>
                <a:spcPct val="100000"/>
              </a:lnSpc>
              <a:spcBef>
                <a:spcPts val="0"/>
              </a:spcBef>
              <a:buNone/>
            </a:pPr>
            <a:r>
              <a:rPr lang="en-US" sz="1800" b="1" dirty="0">
                <a:solidFill>
                  <a:schemeClr val="tx1"/>
                </a:solidFill>
              </a:rPr>
              <a:t>Director InfoSec and Audit</a:t>
            </a:r>
          </a:p>
          <a:p>
            <a:pPr marL="0" indent="0">
              <a:lnSpc>
                <a:spcPct val="100000"/>
              </a:lnSpc>
              <a:spcBef>
                <a:spcPts val="0"/>
              </a:spcBef>
              <a:buNone/>
            </a:pPr>
            <a:r>
              <a:rPr lang="en-US" sz="1800" b="1" dirty="0">
                <a:solidFill>
                  <a:schemeClr val="tx1"/>
                </a:solidFill>
                <a:hlinkClick r:id="rId2"/>
              </a:rPr>
              <a:t>kshaurette@fipco.com</a:t>
            </a:r>
            <a:endParaRPr lang="en-US" sz="1800" b="1" dirty="0">
              <a:solidFill>
                <a:schemeClr val="tx1"/>
              </a:solidFill>
            </a:endParaRPr>
          </a:p>
          <a:p>
            <a:pPr marL="0" indent="0">
              <a:lnSpc>
                <a:spcPct val="100000"/>
              </a:lnSpc>
              <a:spcBef>
                <a:spcPts val="0"/>
              </a:spcBef>
              <a:buNone/>
            </a:pPr>
            <a:r>
              <a:rPr lang="en-US" sz="1800" b="1" dirty="0">
                <a:solidFill>
                  <a:schemeClr val="tx1"/>
                </a:solidFill>
              </a:rPr>
              <a:t>(608) 441-1251</a:t>
            </a:r>
          </a:p>
          <a:p>
            <a:pPr>
              <a:lnSpc>
                <a:spcPct val="100000"/>
              </a:lnSpc>
              <a:spcBef>
                <a:spcPts val="0"/>
              </a:spcBef>
            </a:pPr>
            <a:endParaRPr lang="en-US" sz="2000" b="1" dirty="0">
              <a:solidFill>
                <a:schemeClr val="tx1"/>
              </a:solidFill>
            </a:endParaRPr>
          </a:p>
        </p:txBody>
      </p:sp>
      <p:pic>
        <p:nvPicPr>
          <p:cNvPr id="9" name="Content Placeholder 3"/>
          <p:cNvPicPr>
            <a:picLocks noChangeAspect="1"/>
          </p:cNvPicPr>
          <p:nvPr/>
        </p:nvPicPr>
        <p:blipFill>
          <a:blip r:embed="rId3"/>
          <a:stretch>
            <a:fillRect/>
          </a:stretch>
        </p:blipFill>
        <p:spPr>
          <a:xfrm>
            <a:off x="4292728" y="857250"/>
            <a:ext cx="3507790" cy="5270219"/>
          </a:xfrm>
          <a:prstGeom prst="rect">
            <a:avLst/>
          </a:prstGeom>
        </p:spPr>
      </p:pic>
      <p:sp>
        <p:nvSpPr>
          <p:cNvPr id="5" name="TextBox 4"/>
          <p:cNvSpPr txBox="1"/>
          <p:nvPr/>
        </p:nvSpPr>
        <p:spPr>
          <a:xfrm>
            <a:off x="4472500" y="2058354"/>
            <a:ext cx="3507790" cy="738664"/>
          </a:xfrm>
          <a:prstGeom prst="rect">
            <a:avLst/>
          </a:prstGeom>
          <a:noFill/>
        </p:spPr>
        <p:txBody>
          <a:bodyPr wrap="square" rtlCol="0">
            <a:spAutoFit/>
          </a:bodyPr>
          <a:lstStyle/>
          <a:p>
            <a:r>
              <a:rPr lang="en-US" sz="2100" b="1" dirty="0"/>
              <a:t>2019 Special Olympics Polar Plunge - Wisconsin</a:t>
            </a:r>
          </a:p>
        </p:txBody>
      </p:sp>
    </p:spTree>
    <p:extLst>
      <p:ext uri="{BB962C8B-B14F-4D97-AF65-F5344CB8AC3E}">
        <p14:creationId xmlns:p14="http://schemas.microsoft.com/office/powerpoint/2010/main" val="10245122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You Train?</a:t>
            </a:r>
          </a:p>
        </p:txBody>
      </p:sp>
      <p:sp>
        <p:nvSpPr>
          <p:cNvPr id="3" name="Content Placeholder 2"/>
          <p:cNvSpPr>
            <a:spLocks noGrp="1"/>
          </p:cNvSpPr>
          <p:nvPr>
            <p:ph idx="1"/>
          </p:nvPr>
        </p:nvSpPr>
        <p:spPr>
          <a:xfrm>
            <a:off x="833718" y="1456765"/>
            <a:ext cx="8229600" cy="4525963"/>
          </a:xfrm>
        </p:spPr>
        <p:txBody>
          <a:bodyPr/>
          <a:lstStyle/>
          <a:p>
            <a:r>
              <a:rPr lang="en-US" dirty="0"/>
              <a:t>Employees</a:t>
            </a:r>
          </a:p>
          <a:p>
            <a:pPr lvl="1"/>
            <a:r>
              <a:rPr lang="en-US" dirty="0"/>
              <a:t>IRP</a:t>
            </a:r>
          </a:p>
          <a:p>
            <a:pPr lvl="1"/>
            <a:r>
              <a:rPr lang="en-US" dirty="0"/>
              <a:t>BCP/DR</a:t>
            </a:r>
          </a:p>
          <a:p>
            <a:pPr lvl="1"/>
            <a:r>
              <a:rPr lang="en-US" dirty="0"/>
              <a:t>Policy</a:t>
            </a:r>
          </a:p>
          <a:p>
            <a:pPr lvl="1"/>
            <a:r>
              <a:rPr lang="en-US" dirty="0"/>
              <a:t>Safe Computing Practices</a:t>
            </a:r>
          </a:p>
        </p:txBody>
      </p:sp>
    </p:spTree>
    <p:extLst>
      <p:ext uri="{BB962C8B-B14F-4D97-AF65-F5344CB8AC3E}">
        <p14:creationId xmlns:p14="http://schemas.microsoft.com/office/powerpoint/2010/main" val="25078996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You Train?</a:t>
            </a:r>
          </a:p>
        </p:txBody>
      </p:sp>
      <p:sp>
        <p:nvSpPr>
          <p:cNvPr id="3" name="Content Placeholder 2"/>
          <p:cNvSpPr>
            <a:spLocks noGrp="1"/>
          </p:cNvSpPr>
          <p:nvPr>
            <p:ph idx="1"/>
          </p:nvPr>
        </p:nvSpPr>
        <p:spPr>
          <a:xfrm>
            <a:off x="833718" y="1456765"/>
            <a:ext cx="8229600" cy="5132294"/>
          </a:xfrm>
          <a:solidFill>
            <a:schemeClr val="bg1"/>
          </a:solidFill>
        </p:spPr>
        <p:txBody>
          <a:bodyPr/>
          <a:lstStyle/>
          <a:p>
            <a:r>
              <a:rPr lang="en-US" dirty="0"/>
              <a:t>Customers</a:t>
            </a:r>
          </a:p>
          <a:p>
            <a:pPr lvl="1"/>
            <a:r>
              <a:rPr lang="en-US" dirty="0"/>
              <a:t>Business </a:t>
            </a:r>
          </a:p>
          <a:p>
            <a:pPr lvl="2"/>
            <a:r>
              <a:rPr lang="en-US" dirty="0"/>
              <a:t>Email Compromise</a:t>
            </a:r>
          </a:p>
          <a:p>
            <a:pPr lvl="2"/>
            <a:r>
              <a:rPr lang="en-US" dirty="0"/>
              <a:t>Account Takeover</a:t>
            </a:r>
          </a:p>
          <a:p>
            <a:pPr lvl="2"/>
            <a:r>
              <a:rPr lang="en-US" dirty="0"/>
              <a:t>How to be aware for their customers</a:t>
            </a:r>
          </a:p>
          <a:p>
            <a:r>
              <a:rPr lang="en-US" dirty="0"/>
              <a:t>Customers</a:t>
            </a:r>
          </a:p>
          <a:p>
            <a:pPr lvl="1"/>
            <a:r>
              <a:rPr lang="en-US" dirty="0"/>
              <a:t>Consumers</a:t>
            </a:r>
          </a:p>
          <a:p>
            <a:pPr lvl="2"/>
            <a:r>
              <a:rPr lang="en-US" dirty="0"/>
              <a:t>Scams, Alerts</a:t>
            </a:r>
          </a:p>
          <a:p>
            <a:pPr lvl="2"/>
            <a:r>
              <a:rPr lang="en-US" dirty="0"/>
              <a:t>Identity Theft Resources</a:t>
            </a:r>
          </a:p>
          <a:p>
            <a:pPr lvl="2"/>
            <a:r>
              <a:rPr lang="en-US" dirty="0"/>
              <a:t>ATM, Debit, Credit Card Safety</a:t>
            </a:r>
          </a:p>
        </p:txBody>
      </p:sp>
    </p:spTree>
    <p:extLst>
      <p:ext uri="{BB962C8B-B14F-4D97-AF65-F5344CB8AC3E}">
        <p14:creationId xmlns:p14="http://schemas.microsoft.com/office/powerpoint/2010/main" val="9366830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You Train?</a:t>
            </a:r>
          </a:p>
        </p:txBody>
      </p:sp>
      <p:sp>
        <p:nvSpPr>
          <p:cNvPr id="3" name="Content Placeholder 2"/>
          <p:cNvSpPr>
            <a:spLocks noGrp="1"/>
          </p:cNvSpPr>
          <p:nvPr>
            <p:ph idx="1"/>
          </p:nvPr>
        </p:nvSpPr>
        <p:spPr>
          <a:xfrm>
            <a:off x="833718" y="1456765"/>
            <a:ext cx="8229600" cy="5132294"/>
          </a:xfrm>
          <a:solidFill>
            <a:schemeClr val="bg1"/>
          </a:solidFill>
        </p:spPr>
        <p:txBody>
          <a:bodyPr/>
          <a:lstStyle/>
          <a:p>
            <a:r>
              <a:rPr lang="en-US" dirty="0"/>
              <a:t>Vendors</a:t>
            </a:r>
          </a:p>
          <a:p>
            <a:pPr lvl="1"/>
            <a:r>
              <a:rPr lang="en-US" dirty="0"/>
              <a:t>Bank Policy</a:t>
            </a:r>
          </a:p>
          <a:p>
            <a:pPr lvl="1"/>
            <a:r>
              <a:rPr lang="en-US" dirty="0"/>
              <a:t>Incident Response / Security Breach</a:t>
            </a:r>
          </a:p>
          <a:p>
            <a:pPr lvl="2"/>
            <a:endParaRPr lang="en-US" dirty="0"/>
          </a:p>
        </p:txBody>
      </p:sp>
    </p:spTree>
    <p:extLst>
      <p:ext uri="{BB962C8B-B14F-4D97-AF65-F5344CB8AC3E}">
        <p14:creationId xmlns:p14="http://schemas.microsoft.com/office/powerpoint/2010/main" val="30173801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441" y="245706"/>
            <a:ext cx="8229600" cy="1143000"/>
          </a:xfrm>
        </p:spPr>
        <p:txBody>
          <a:bodyPr/>
          <a:lstStyle/>
          <a:p>
            <a:r>
              <a:rPr lang="en-US" dirty="0"/>
              <a:t>What Do You Train?</a:t>
            </a:r>
          </a:p>
        </p:txBody>
      </p:sp>
      <p:sp>
        <p:nvSpPr>
          <p:cNvPr id="3" name="Content Placeholder 2"/>
          <p:cNvSpPr>
            <a:spLocks noGrp="1"/>
          </p:cNvSpPr>
          <p:nvPr>
            <p:ph idx="1"/>
          </p:nvPr>
        </p:nvSpPr>
        <p:spPr>
          <a:xfrm>
            <a:off x="833718" y="1456765"/>
            <a:ext cx="8229600" cy="4869390"/>
          </a:xfrm>
          <a:solidFill>
            <a:schemeClr val="bg1"/>
          </a:solidFill>
        </p:spPr>
        <p:txBody>
          <a:bodyPr/>
          <a:lstStyle/>
          <a:p>
            <a:r>
              <a:rPr lang="en-US" dirty="0"/>
              <a:t>Management</a:t>
            </a:r>
          </a:p>
          <a:p>
            <a:pPr lvl="1"/>
            <a:r>
              <a:rPr lang="en-US" dirty="0"/>
              <a:t>Everything you train everyone else</a:t>
            </a:r>
          </a:p>
          <a:p>
            <a:r>
              <a:rPr lang="en-US" dirty="0"/>
              <a:t>Board : </a:t>
            </a:r>
            <a:r>
              <a:rPr lang="en-US" sz="2000" dirty="0">
                <a:hlinkClick r:id="rId2"/>
              </a:rPr>
              <a:t>https://www.csbs.org/cyber101</a:t>
            </a:r>
            <a:r>
              <a:rPr lang="en-US" sz="2000" dirty="0"/>
              <a:t> </a:t>
            </a:r>
          </a:p>
          <a:p>
            <a:pPr lvl="1"/>
            <a:r>
              <a:rPr lang="en-US" dirty="0"/>
              <a:t>Cybersecurity (Information Security with a Twist)</a:t>
            </a:r>
          </a:p>
          <a:p>
            <a:pPr lvl="1"/>
            <a:r>
              <a:rPr lang="en-US" dirty="0"/>
              <a:t>Information Security Program</a:t>
            </a:r>
          </a:p>
          <a:p>
            <a:pPr lvl="2"/>
            <a:r>
              <a:rPr lang="en-US" dirty="0"/>
              <a:t>Ongoing Posture</a:t>
            </a:r>
          </a:p>
          <a:p>
            <a:pPr lvl="2"/>
            <a:r>
              <a:rPr lang="en-US" dirty="0"/>
              <a:t>Scams, Incidents, Threat Intelligence </a:t>
            </a:r>
          </a:p>
          <a:p>
            <a:pPr lvl="2"/>
            <a:r>
              <a:rPr lang="en-US" dirty="0"/>
              <a:t>Annual Update</a:t>
            </a:r>
          </a:p>
          <a:p>
            <a:pPr lvl="2"/>
            <a:r>
              <a:rPr lang="en-US" dirty="0"/>
              <a:t>How can the Board help your InfoSec Program be successful?</a:t>
            </a:r>
          </a:p>
        </p:txBody>
      </p:sp>
    </p:spTree>
    <p:extLst>
      <p:ext uri="{BB962C8B-B14F-4D97-AF65-F5344CB8AC3E}">
        <p14:creationId xmlns:p14="http://schemas.microsoft.com/office/powerpoint/2010/main" val="11792794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0825" y="143069"/>
            <a:ext cx="8229600" cy="1143000"/>
          </a:xfrm>
        </p:spPr>
        <p:txBody>
          <a:bodyPr/>
          <a:lstStyle/>
          <a:p>
            <a:r>
              <a:rPr lang="en-US" dirty="0"/>
              <a:t>Scams - Alerts</a:t>
            </a:r>
          </a:p>
        </p:txBody>
      </p:sp>
      <p:sp>
        <p:nvSpPr>
          <p:cNvPr id="3" name="Content Placeholder 2"/>
          <p:cNvSpPr>
            <a:spLocks noGrp="1"/>
          </p:cNvSpPr>
          <p:nvPr>
            <p:ph idx="1"/>
          </p:nvPr>
        </p:nvSpPr>
        <p:spPr>
          <a:xfrm>
            <a:off x="860489" y="1036888"/>
            <a:ext cx="8229600" cy="5132294"/>
          </a:xfrm>
          <a:solidFill>
            <a:schemeClr val="bg1"/>
          </a:solidFill>
        </p:spPr>
        <p:txBody>
          <a:bodyPr/>
          <a:lstStyle/>
          <a:p>
            <a:pPr marL="914400" lvl="2" indent="0">
              <a:buNone/>
            </a:pPr>
            <a:endParaRPr lang="en-US" dirty="0"/>
          </a:p>
          <a:p>
            <a:pPr marL="0" indent="0">
              <a:buNone/>
            </a:pPr>
            <a:r>
              <a:rPr lang="en-US" dirty="0"/>
              <a:t>Example: </a:t>
            </a:r>
          </a:p>
          <a:p>
            <a:pPr marL="400050" lvl="1" indent="0">
              <a:buNone/>
            </a:pPr>
            <a:r>
              <a:rPr lang="en-US" dirty="0" err="1"/>
              <a:t>DataSpii</a:t>
            </a:r>
            <a:r>
              <a:rPr lang="en-US" dirty="0"/>
              <a:t> data leak Browser extensions impacting Chrome and Firefox</a:t>
            </a:r>
          </a:p>
          <a:p>
            <a:pPr marL="400050" lvl="1" indent="0">
              <a:buNone/>
            </a:pPr>
            <a:r>
              <a:rPr lang="en-US" dirty="0"/>
              <a:t>8 browser Extensions stealing information!!!!</a:t>
            </a:r>
          </a:p>
        </p:txBody>
      </p:sp>
      <p:sp>
        <p:nvSpPr>
          <p:cNvPr id="4" name="Rectangle 3"/>
          <p:cNvSpPr/>
          <p:nvPr/>
        </p:nvSpPr>
        <p:spPr>
          <a:xfrm>
            <a:off x="1131076" y="5747858"/>
            <a:ext cx="7555723" cy="307777"/>
          </a:xfrm>
          <a:prstGeom prst="rect">
            <a:avLst/>
          </a:prstGeom>
          <a:solidFill>
            <a:schemeClr val="bg1"/>
          </a:solidFill>
        </p:spPr>
        <p:txBody>
          <a:bodyPr wrap="square">
            <a:spAutoFit/>
          </a:bodyPr>
          <a:lstStyle/>
          <a:p>
            <a:r>
              <a:rPr lang="en-US" sz="1400" dirty="0">
                <a:hlinkClick r:id="rId3"/>
              </a:rPr>
              <a:t>https://lifehacker.com/uninstall-these-eight-browser-extensions-that-stole-dat-1836539093</a:t>
            </a:r>
            <a:r>
              <a:rPr lang="en-US" sz="1400" dirty="0"/>
              <a:t> </a:t>
            </a:r>
          </a:p>
        </p:txBody>
      </p:sp>
    </p:spTree>
    <p:extLst>
      <p:ext uri="{BB962C8B-B14F-4D97-AF65-F5344CB8AC3E}">
        <p14:creationId xmlns:p14="http://schemas.microsoft.com/office/powerpoint/2010/main" val="2569875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0946" y="313765"/>
            <a:ext cx="8229600" cy="1143000"/>
          </a:xfrm>
        </p:spPr>
        <p:txBody>
          <a:bodyPr/>
          <a:lstStyle/>
          <a:p>
            <a:r>
              <a:rPr lang="en-US" dirty="0"/>
              <a:t>Scam Information</a:t>
            </a:r>
          </a:p>
        </p:txBody>
      </p:sp>
      <p:sp>
        <p:nvSpPr>
          <p:cNvPr id="3" name="Content Placeholder 2"/>
          <p:cNvSpPr>
            <a:spLocks noGrp="1"/>
          </p:cNvSpPr>
          <p:nvPr>
            <p:ph idx="1"/>
          </p:nvPr>
        </p:nvSpPr>
        <p:spPr>
          <a:xfrm>
            <a:off x="833718" y="1456765"/>
            <a:ext cx="8229600" cy="5132294"/>
          </a:xfrm>
          <a:solidFill>
            <a:schemeClr val="bg1"/>
          </a:solidFill>
        </p:spPr>
        <p:txBody>
          <a:bodyPr/>
          <a:lstStyle/>
          <a:p>
            <a:pPr marL="0" indent="0">
              <a:buNone/>
            </a:pPr>
            <a:r>
              <a:rPr lang="en-US" dirty="0"/>
              <a:t>The extensions in question include for Chrome:</a:t>
            </a:r>
          </a:p>
          <a:p>
            <a:pPr marL="0" indent="0">
              <a:buNone/>
            </a:pPr>
            <a:r>
              <a:rPr lang="en-US" dirty="0"/>
              <a:t>    Hover Zoom – 800,000+ users</a:t>
            </a:r>
          </a:p>
          <a:p>
            <a:pPr marL="0" indent="0">
              <a:buNone/>
            </a:pPr>
            <a:r>
              <a:rPr lang="en-US" dirty="0"/>
              <a:t>    </a:t>
            </a:r>
            <a:r>
              <a:rPr lang="en-US" dirty="0" err="1"/>
              <a:t>SpeakIt</a:t>
            </a:r>
            <a:r>
              <a:rPr lang="en-US" dirty="0"/>
              <a:t>! – 1.4+ million users</a:t>
            </a:r>
          </a:p>
          <a:p>
            <a:pPr marL="0" indent="0">
              <a:buNone/>
            </a:pPr>
            <a:r>
              <a:rPr lang="en-US" dirty="0"/>
              <a:t>    </a:t>
            </a:r>
            <a:r>
              <a:rPr lang="en-US" dirty="0" err="1"/>
              <a:t>SuperZoom</a:t>
            </a:r>
            <a:r>
              <a:rPr lang="en-US" dirty="0"/>
              <a:t> – 329,000+ users</a:t>
            </a:r>
          </a:p>
          <a:p>
            <a:pPr marL="0" indent="0">
              <a:buNone/>
            </a:pPr>
            <a:r>
              <a:rPr lang="en-US" dirty="0"/>
              <a:t>    </a:t>
            </a:r>
            <a:r>
              <a:rPr lang="en-US" dirty="0" err="1"/>
              <a:t>FairShare</a:t>
            </a:r>
            <a:r>
              <a:rPr lang="en-US" dirty="0"/>
              <a:t> Unlock – Over 1 million users</a:t>
            </a:r>
          </a:p>
          <a:p>
            <a:pPr marL="0" indent="0">
              <a:buNone/>
            </a:pPr>
            <a:r>
              <a:rPr lang="en-US" dirty="0"/>
              <a:t>    </a:t>
            </a:r>
            <a:r>
              <a:rPr lang="en-US" dirty="0" err="1"/>
              <a:t>PanelMeasurement</a:t>
            </a:r>
            <a:r>
              <a:rPr lang="en-US" dirty="0"/>
              <a:t> – Over 500,000 users</a:t>
            </a:r>
          </a:p>
          <a:p>
            <a:pPr marL="0" indent="0">
              <a:buNone/>
            </a:pPr>
            <a:r>
              <a:rPr lang="en-US" dirty="0"/>
              <a:t>    Branded Surveys – 8 users</a:t>
            </a:r>
          </a:p>
          <a:p>
            <a:pPr marL="0" indent="0">
              <a:buNone/>
            </a:pPr>
            <a:r>
              <a:rPr lang="en-US" dirty="0"/>
              <a:t>    Panel Community Surveys – 1 user</a:t>
            </a:r>
          </a:p>
        </p:txBody>
      </p:sp>
    </p:spTree>
    <p:extLst>
      <p:ext uri="{BB962C8B-B14F-4D97-AF65-F5344CB8AC3E}">
        <p14:creationId xmlns:p14="http://schemas.microsoft.com/office/powerpoint/2010/main" val="9682949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3718" y="1456765"/>
            <a:ext cx="8229600" cy="3908337"/>
          </a:xfrm>
          <a:solidFill>
            <a:schemeClr val="bg1"/>
          </a:solidFill>
        </p:spPr>
        <p:txBody>
          <a:bodyPr/>
          <a:lstStyle/>
          <a:p>
            <a:pPr marL="0" indent="0">
              <a:buNone/>
            </a:pPr>
            <a:r>
              <a:rPr lang="en-US" dirty="0"/>
              <a:t>Extensions of Concern:</a:t>
            </a:r>
          </a:p>
          <a:p>
            <a:pPr marL="0" indent="0">
              <a:buNone/>
            </a:pPr>
            <a:r>
              <a:rPr lang="en-US" dirty="0"/>
              <a:t>For Firefox:</a:t>
            </a:r>
          </a:p>
          <a:p>
            <a:pPr marL="0" indent="0">
              <a:buNone/>
            </a:pPr>
            <a:r>
              <a:rPr lang="en-US" dirty="0"/>
              <a:t>    </a:t>
            </a:r>
            <a:r>
              <a:rPr lang="en-US" dirty="0" err="1"/>
              <a:t>SuperZoom</a:t>
            </a:r>
            <a:r>
              <a:rPr lang="en-US" dirty="0"/>
              <a:t> – 329,000+ users</a:t>
            </a:r>
          </a:p>
          <a:p>
            <a:pPr marL="0" indent="0">
              <a:buNone/>
            </a:pPr>
            <a:r>
              <a:rPr lang="en-US" dirty="0"/>
              <a:t>    SaveFrom.net Helper – Around 140,000 users</a:t>
            </a:r>
          </a:p>
          <a:p>
            <a:pPr marL="0" indent="0">
              <a:buNone/>
            </a:pPr>
            <a:r>
              <a:rPr lang="en-US" dirty="0"/>
              <a:t>    </a:t>
            </a:r>
            <a:r>
              <a:rPr lang="en-US" dirty="0" err="1"/>
              <a:t>FairShare</a:t>
            </a:r>
            <a:r>
              <a:rPr lang="en-US" dirty="0"/>
              <a:t> Unlock – Over 1 million users</a:t>
            </a:r>
          </a:p>
          <a:p>
            <a:pPr marL="0" indent="0">
              <a:buNone/>
            </a:pPr>
            <a:endParaRPr lang="en-US" dirty="0"/>
          </a:p>
        </p:txBody>
      </p:sp>
      <p:pic>
        <p:nvPicPr>
          <p:cNvPr id="4" name="Picture 3"/>
          <p:cNvPicPr>
            <a:picLocks noChangeAspect="1"/>
          </p:cNvPicPr>
          <p:nvPr/>
        </p:nvPicPr>
        <p:blipFill>
          <a:blip r:embed="rId3"/>
          <a:stretch>
            <a:fillRect/>
          </a:stretch>
        </p:blipFill>
        <p:spPr>
          <a:xfrm>
            <a:off x="-755780" y="220716"/>
            <a:ext cx="8230313" cy="1249788"/>
          </a:xfrm>
          <a:prstGeom prst="rect">
            <a:avLst/>
          </a:prstGeom>
        </p:spPr>
      </p:pic>
    </p:spTree>
    <p:extLst>
      <p:ext uri="{BB962C8B-B14F-4D97-AF65-F5344CB8AC3E}">
        <p14:creationId xmlns:p14="http://schemas.microsoft.com/office/powerpoint/2010/main" val="2895544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dirty="0">
                <a:ea typeface="ＭＳ Ｐゴシック" pitchFamily="34" charset="-128"/>
              </a:rPr>
              <a:t>Where the Attack Threat Starts</a:t>
            </a:r>
          </a:p>
        </p:txBody>
      </p:sp>
      <p:sp>
        <p:nvSpPr>
          <p:cNvPr id="25603" name="Rectangle 3"/>
          <p:cNvSpPr>
            <a:spLocks noGrp="1" noChangeArrowheads="1"/>
          </p:cNvSpPr>
          <p:nvPr>
            <p:ph idx="1"/>
          </p:nvPr>
        </p:nvSpPr>
        <p:spPr>
          <a:xfrm>
            <a:off x="997527" y="1472045"/>
            <a:ext cx="7486073" cy="3827318"/>
          </a:xfrm>
        </p:spPr>
        <p:txBody>
          <a:bodyPr/>
          <a:lstStyle/>
          <a:p>
            <a:pPr eaLnBrk="1" hangingPunct="1"/>
            <a:r>
              <a:rPr lang="en-US" altLang="en-US" sz="2800" dirty="0">
                <a:ea typeface="ＭＳ Ｐゴシック" pitchFamily="34" charset="-128"/>
              </a:rPr>
              <a:t>Deception and Technology Tricks</a:t>
            </a:r>
          </a:p>
          <a:p>
            <a:pPr lvl="1" eaLnBrk="1" hangingPunct="1"/>
            <a:r>
              <a:rPr lang="en-US" altLang="en-US" dirty="0">
                <a:ea typeface="ＭＳ Ｐゴシック" pitchFamily="34" charset="-128"/>
              </a:rPr>
              <a:t>Social Engineering = Persuasion</a:t>
            </a:r>
          </a:p>
          <a:p>
            <a:pPr lvl="1" eaLnBrk="1" hangingPunct="1"/>
            <a:r>
              <a:rPr lang="en-US" altLang="en-US" dirty="0">
                <a:ea typeface="ＭＳ Ｐゴシック" pitchFamily="34" charset="-128"/>
              </a:rPr>
              <a:t>Infected websites…..</a:t>
            </a:r>
          </a:p>
          <a:p>
            <a:pPr lvl="1" eaLnBrk="1" hangingPunct="1"/>
            <a:r>
              <a:rPr lang="en-US" altLang="en-US" dirty="0">
                <a:ea typeface="ＭＳ Ｐゴシック" pitchFamily="34" charset="-128"/>
              </a:rPr>
              <a:t>Look for weak practices to get into places</a:t>
            </a:r>
          </a:p>
          <a:p>
            <a:pPr lvl="1" eaLnBrk="1" hangingPunct="1"/>
            <a:r>
              <a:rPr lang="en-US" altLang="en-US" dirty="0">
                <a:ea typeface="ＭＳ Ｐゴシック" pitchFamily="34" charset="-128"/>
              </a:rPr>
              <a:t>Hackers expect people not to be familiar with weak areas of our technology and practices</a:t>
            </a:r>
            <a:endParaRPr lang="en-US" altLang="en-US" sz="3600" dirty="0">
              <a:ea typeface="ＭＳ Ｐゴシック" pitchFamily="34" charset="-128"/>
            </a:endParaRPr>
          </a:p>
          <a:p>
            <a:pPr lvl="1" eaLnBrk="1" hangingPunct="1"/>
            <a:endParaRPr lang="en-US" altLang="en-US" sz="3600" dirty="0">
              <a:ea typeface="ＭＳ Ｐゴシック" pitchFamily="34" charset="-128"/>
            </a:endParaRPr>
          </a:p>
        </p:txBody>
      </p:sp>
      <p:pic>
        <p:nvPicPr>
          <p:cNvPr id="25604" name="Picture 3" descr="hacker_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49680" y="4948381"/>
            <a:ext cx="3855029" cy="1909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1233088"/>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Phishing….. </a:t>
            </a:r>
            <a:r>
              <a:rPr lang="en-US" sz="800" dirty="0"/>
              <a:t>(3 min - crooks)</a:t>
            </a:r>
          </a:p>
        </p:txBody>
      </p:sp>
      <p:sp>
        <p:nvSpPr>
          <p:cNvPr id="3" name="Rectangle 2"/>
          <p:cNvSpPr/>
          <p:nvPr/>
        </p:nvSpPr>
        <p:spPr>
          <a:xfrm>
            <a:off x="1624446" y="5971309"/>
            <a:ext cx="6733309" cy="461665"/>
          </a:xfrm>
          <a:prstGeom prst="rect">
            <a:avLst/>
          </a:prstGeom>
        </p:spPr>
        <p:txBody>
          <a:bodyPr wrap="square">
            <a:spAutoFit/>
          </a:bodyPr>
          <a:lstStyle/>
          <a:p>
            <a:r>
              <a:rPr lang="en-US" sz="2400" u="sng" dirty="0">
                <a:solidFill>
                  <a:srgbClr val="0000FF"/>
                </a:solidFill>
                <a:effectLst/>
                <a:latin typeface="Calibri"/>
                <a:ea typeface="Calibri"/>
                <a:cs typeface="Times New Roman"/>
                <a:hlinkClick r:id="rId2"/>
              </a:rPr>
              <a:t>https://www.youtube.com/watch?v=sed6rtDBuHk</a:t>
            </a:r>
            <a:endParaRPr lang="en-US" sz="2400" dirty="0"/>
          </a:p>
        </p:txBody>
      </p:sp>
      <p:pic>
        <p:nvPicPr>
          <p:cNvPr id="6" name="Picture 5" descr="cid:UCZCMATZFJAE.dt050812.gif">
            <a:hlinkClick r:id="rId2"/>
          </p:cNvPr>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6200" y="1752600"/>
            <a:ext cx="9067800" cy="395151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a:hlinkClick r:id="rId3"/>
          </p:cNvPr>
          <p:cNvPicPr>
            <a:picLocks noGrp="1" noChangeAspect="1"/>
          </p:cNvPicPr>
          <p:nvPr>
            <p:ph idx="1"/>
          </p:nvPr>
        </p:nvPicPr>
        <p:blipFill>
          <a:blip r:embed="rId4"/>
          <a:stretch>
            <a:fillRect/>
          </a:stretch>
        </p:blipFill>
        <p:spPr>
          <a:xfrm>
            <a:off x="834292" y="1243486"/>
            <a:ext cx="8229600" cy="5511567"/>
          </a:xfrm>
          <a:prstGeom prst="rect">
            <a:avLst/>
          </a:prstGeom>
        </p:spPr>
      </p:pic>
      <p:sp>
        <p:nvSpPr>
          <p:cNvPr id="5" name="Title 4"/>
          <p:cNvSpPr>
            <a:spLocks noGrp="1"/>
          </p:cNvSpPr>
          <p:nvPr>
            <p:ph type="title"/>
          </p:nvPr>
        </p:nvSpPr>
        <p:spPr>
          <a:xfrm>
            <a:off x="254000" y="468923"/>
            <a:ext cx="8229600" cy="1143000"/>
          </a:xfrm>
        </p:spPr>
        <p:txBody>
          <a:bodyPr/>
          <a:lstStyle/>
          <a:p>
            <a:r>
              <a:rPr lang="en-US" dirty="0"/>
              <a:t>Could this happen?</a:t>
            </a:r>
          </a:p>
        </p:txBody>
      </p:sp>
    </p:spTree>
    <p:extLst>
      <p:ext uri="{BB962C8B-B14F-4D97-AF65-F5344CB8AC3E}">
        <p14:creationId xmlns:p14="http://schemas.microsoft.com/office/powerpoint/2010/main" val="245714513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Content Placeholder 2"/>
          <p:cNvSpPr>
            <a:spLocks noGrp="1"/>
          </p:cNvSpPr>
          <p:nvPr>
            <p:ph idx="1"/>
          </p:nvPr>
        </p:nvSpPr>
        <p:spPr>
          <a:xfrm>
            <a:off x="83672" y="1207996"/>
            <a:ext cx="5752352" cy="5650004"/>
          </a:xfrm>
          <a:solidFill>
            <a:schemeClr val="bg1"/>
          </a:solidFill>
        </p:spPr>
        <p:txBody>
          <a:bodyPr/>
          <a:lstStyle/>
          <a:p>
            <a:r>
              <a:rPr lang="en-US" altLang="en-US" sz="2400" dirty="0">
                <a:ea typeface="ＭＳ Ｐゴシック" pitchFamily="34" charset="-128"/>
              </a:rPr>
              <a:t>When you leave today you will:</a:t>
            </a:r>
          </a:p>
          <a:p>
            <a:pPr lvl="1">
              <a:buFont typeface="Arial" pitchFamily="34" charset="0"/>
              <a:buChar char="•"/>
            </a:pPr>
            <a:r>
              <a:rPr lang="en-US" altLang="en-US" sz="2400" dirty="0">
                <a:ea typeface="ＭＳ Ｐゴシック" pitchFamily="34" charset="-128"/>
              </a:rPr>
              <a:t>Be armed with resources to:</a:t>
            </a:r>
          </a:p>
          <a:p>
            <a:pPr lvl="2"/>
            <a:r>
              <a:rPr lang="en-US" altLang="en-US" sz="2000" dirty="0">
                <a:ea typeface="ＭＳ Ｐゴシック" pitchFamily="34" charset="-128"/>
              </a:rPr>
              <a:t>Educate the Board</a:t>
            </a:r>
          </a:p>
          <a:p>
            <a:pPr lvl="2"/>
            <a:r>
              <a:rPr lang="en-US" altLang="en-US" sz="2000" dirty="0">
                <a:ea typeface="ＭＳ Ｐゴシック" pitchFamily="34" charset="-128"/>
              </a:rPr>
              <a:t>Educate Employees – Make Security More User Friendly</a:t>
            </a:r>
          </a:p>
          <a:p>
            <a:pPr lvl="2"/>
            <a:r>
              <a:rPr lang="en-US" altLang="en-US" sz="2000" dirty="0">
                <a:ea typeface="ＭＳ Ｐゴシック" pitchFamily="34" charset="-128"/>
              </a:rPr>
              <a:t>Educate Customers </a:t>
            </a:r>
          </a:p>
          <a:p>
            <a:pPr lvl="2"/>
            <a:r>
              <a:rPr lang="en-US" altLang="en-US" sz="2000" dirty="0">
                <a:ea typeface="ＭＳ Ｐゴシック" pitchFamily="34" charset="-128"/>
              </a:rPr>
              <a:t>Learn Something Yourself</a:t>
            </a:r>
          </a:p>
          <a:p>
            <a:pPr lvl="1">
              <a:buFont typeface="Arial" pitchFamily="34" charset="0"/>
              <a:buChar char="•"/>
            </a:pPr>
            <a:r>
              <a:rPr lang="en-US" altLang="en-US" sz="2400" dirty="0">
                <a:ea typeface="ＭＳ Ｐゴシック" pitchFamily="34" charset="-128"/>
              </a:rPr>
              <a:t>Better protect personal identity</a:t>
            </a:r>
          </a:p>
          <a:p>
            <a:pPr lvl="1">
              <a:buFont typeface="Arial" pitchFamily="34" charset="0"/>
              <a:buChar char="•"/>
            </a:pPr>
            <a:r>
              <a:rPr lang="en-US" altLang="en-US" sz="2400" dirty="0">
                <a:ea typeface="ＭＳ Ｐゴシック" pitchFamily="34" charset="-128"/>
              </a:rPr>
              <a:t>Protect staff, customer’s and partner’s private information</a:t>
            </a:r>
          </a:p>
          <a:p>
            <a:pPr lvl="1">
              <a:buFont typeface="Arial" pitchFamily="34" charset="0"/>
              <a:buChar char="•"/>
            </a:pPr>
            <a:r>
              <a:rPr lang="en-US" altLang="en-US" sz="2400" dirty="0">
                <a:ea typeface="ＭＳ Ｐゴシック" pitchFamily="34" charset="-128"/>
              </a:rPr>
              <a:t>Make better Cyber-Employee/Citizen?</a:t>
            </a:r>
          </a:p>
          <a:p>
            <a:pPr lvl="1">
              <a:buFont typeface="Arial" pitchFamily="34" charset="0"/>
              <a:buChar char="•"/>
            </a:pPr>
            <a:r>
              <a:rPr lang="en-US" altLang="en-US" sz="2400">
                <a:ea typeface="ＭＳ Ｐゴシック" pitchFamily="34" charset="-128"/>
              </a:rPr>
              <a:t>Rate your personal exposure</a:t>
            </a:r>
            <a:endParaRPr lang="en-US" altLang="en-US" sz="2400" dirty="0">
              <a:ea typeface="ＭＳ Ｐゴシック" pitchFamily="34" charset="-128"/>
            </a:endParaRPr>
          </a:p>
        </p:txBody>
      </p:sp>
      <p:sp>
        <p:nvSpPr>
          <p:cNvPr id="24578" name="Title 1"/>
          <p:cNvSpPr>
            <a:spLocks noGrp="1"/>
          </p:cNvSpPr>
          <p:nvPr>
            <p:ph type="title"/>
          </p:nvPr>
        </p:nvSpPr>
        <p:spPr>
          <a:xfrm>
            <a:off x="254000" y="380998"/>
            <a:ext cx="8229600" cy="1143000"/>
          </a:xfrm>
        </p:spPr>
        <p:txBody>
          <a:bodyPr/>
          <a:lstStyle/>
          <a:p>
            <a:r>
              <a:rPr lang="en-US" altLang="en-US" dirty="0">
                <a:ea typeface="ＭＳ Ｐゴシック" pitchFamily="34" charset="-128"/>
              </a:rPr>
              <a:t>Some Key Takeaways</a:t>
            </a:r>
          </a:p>
        </p:txBody>
      </p:sp>
      <p:sp>
        <p:nvSpPr>
          <p:cNvPr id="24580"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fld id="{069668FD-40E0-4F82-A863-F9ECE6BB7955}" type="slidenum">
              <a:rPr lang="en-US" altLang="en-US" sz="1200" smtClean="0">
                <a:solidFill>
                  <a:srgbClr val="000000"/>
                </a:solidFill>
              </a:rPr>
              <a:pPr eaLnBrk="1" hangingPunct="1">
                <a:spcBef>
                  <a:spcPct val="0"/>
                </a:spcBef>
                <a:buFontTx/>
                <a:buNone/>
              </a:pPr>
              <a:t>3</a:t>
            </a:fld>
            <a:endParaRPr lang="en-US" altLang="en-US" sz="1200">
              <a:solidFill>
                <a:srgbClr val="000000"/>
              </a:solidFill>
            </a:endParaRPr>
          </a:p>
        </p:txBody>
      </p:sp>
      <p:pic>
        <p:nvPicPr>
          <p:cNvPr id="24581" name="Picture 4" descr="brai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8175" y="3441700"/>
            <a:ext cx="342582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83326" y="5935579"/>
            <a:ext cx="5881255" cy="523220"/>
          </a:xfrm>
          <a:prstGeom prst="rect">
            <a:avLst/>
          </a:prstGeom>
        </p:spPr>
        <p:txBody>
          <a:bodyPr wrap="square">
            <a:spAutoFit/>
          </a:bodyPr>
          <a:lstStyle/>
          <a:p>
            <a:r>
              <a:rPr lang="en-US" sz="2800" dirty="0">
                <a:hlinkClick r:id="rId2"/>
              </a:rPr>
              <a:t>https://www.bbb.org/scamtracker/us</a:t>
            </a:r>
            <a:r>
              <a:rPr lang="en-US" sz="2800" dirty="0"/>
              <a:t> </a:t>
            </a:r>
          </a:p>
        </p:txBody>
      </p:sp>
      <p:sp>
        <p:nvSpPr>
          <p:cNvPr id="4" name="Title 1"/>
          <p:cNvSpPr>
            <a:spLocks noGrp="1"/>
          </p:cNvSpPr>
          <p:nvPr>
            <p:ph type="title"/>
          </p:nvPr>
        </p:nvSpPr>
        <p:spPr>
          <a:xfrm>
            <a:off x="399473" y="838200"/>
            <a:ext cx="8229600" cy="1143000"/>
          </a:xfrm>
        </p:spPr>
        <p:txBody>
          <a:bodyPr/>
          <a:lstStyle/>
          <a:p>
            <a:r>
              <a:rPr lang="en-US" dirty="0"/>
              <a:t>Are Scams Really Happening?</a:t>
            </a:r>
          </a:p>
        </p:txBody>
      </p:sp>
      <p:pic>
        <p:nvPicPr>
          <p:cNvPr id="30723" name="Picture 3">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5820" y="1704542"/>
            <a:ext cx="4571099" cy="41455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636" y="38100"/>
            <a:ext cx="8229600" cy="1143000"/>
          </a:xfrm>
        </p:spPr>
        <p:txBody>
          <a:bodyPr/>
          <a:lstStyle/>
          <a:p>
            <a:r>
              <a:rPr lang="en-US" dirty="0"/>
              <a:t>ATM Skimming….</a:t>
            </a:r>
          </a:p>
        </p:txBody>
      </p:sp>
      <p:sp>
        <p:nvSpPr>
          <p:cNvPr id="3" name="Rectangle 2"/>
          <p:cNvSpPr/>
          <p:nvPr/>
        </p:nvSpPr>
        <p:spPr>
          <a:xfrm>
            <a:off x="1205345" y="6359389"/>
            <a:ext cx="7335982" cy="400110"/>
          </a:xfrm>
          <a:prstGeom prst="rect">
            <a:avLst/>
          </a:prstGeom>
          <a:solidFill>
            <a:schemeClr val="bg1"/>
          </a:solidFill>
        </p:spPr>
        <p:txBody>
          <a:bodyPr wrap="square">
            <a:spAutoFit/>
          </a:bodyPr>
          <a:lstStyle/>
          <a:p>
            <a:r>
              <a:rPr lang="en-US" sz="2000" dirty="0">
                <a:hlinkClick r:id="rId2"/>
              </a:rPr>
              <a:t>https://www.youtube.com/watch?v=gJo9PfsplsY</a:t>
            </a:r>
            <a:r>
              <a:rPr lang="en-US" sz="2000" dirty="0"/>
              <a:t> </a:t>
            </a:r>
          </a:p>
        </p:txBody>
      </p:sp>
      <p:pic>
        <p:nvPicPr>
          <p:cNvPr id="31749" name="Picture 5">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82" y="859771"/>
            <a:ext cx="9123218" cy="521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281793" y="5863018"/>
            <a:ext cx="6835840" cy="654627"/>
          </a:xfrm>
          <a:solidFill>
            <a:schemeClr val="bg1"/>
          </a:solidFill>
        </p:spPr>
        <p:txBody>
          <a:bodyPr/>
          <a:lstStyle/>
          <a:p>
            <a:pPr marL="0" indent="0">
              <a:buNone/>
            </a:pPr>
            <a:r>
              <a:rPr lang="en-US" sz="2000" dirty="0">
                <a:hlinkClick r:id="rId2"/>
              </a:rPr>
              <a:t>http://www.identitytheft.info/personalsecurity.aspx</a:t>
            </a:r>
            <a:r>
              <a:rPr lang="en-US" sz="2000" dirty="0"/>
              <a:t> </a:t>
            </a:r>
          </a:p>
        </p:txBody>
      </p:sp>
      <p:pic>
        <p:nvPicPr>
          <p:cNvPr id="128002"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8725" y="2176463"/>
            <a:ext cx="6686550" cy="2505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60561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dirty="0">
                <a:ea typeface="ＭＳ Ｐゴシック" pitchFamily="34" charset="-128"/>
              </a:rPr>
              <a:t>Awareness…</a:t>
            </a:r>
          </a:p>
        </p:txBody>
      </p:sp>
      <p:sp>
        <p:nvSpPr>
          <p:cNvPr id="3" name="Content Placeholder 2"/>
          <p:cNvSpPr>
            <a:spLocks noGrp="1"/>
          </p:cNvSpPr>
          <p:nvPr>
            <p:ph idx="1"/>
          </p:nvPr>
        </p:nvSpPr>
        <p:spPr>
          <a:xfrm>
            <a:off x="1422400" y="1550554"/>
            <a:ext cx="7061200" cy="4525963"/>
          </a:xfrm>
          <a:solidFill>
            <a:schemeClr val="bg1"/>
          </a:solidFill>
        </p:spPr>
        <p:txBody>
          <a:bodyPr/>
          <a:lstStyle/>
          <a:p>
            <a:pPr marL="0" indent="0">
              <a:buFont typeface="Arial" pitchFamily="34" charset="0"/>
              <a:buNone/>
              <a:defRPr/>
            </a:pPr>
            <a:r>
              <a:rPr lang="en-US" sz="2800" dirty="0"/>
              <a:t>Know your rights! </a:t>
            </a:r>
          </a:p>
          <a:p>
            <a:pPr>
              <a:defRPr/>
            </a:pPr>
            <a:r>
              <a:rPr lang="en-US" sz="2800" dirty="0"/>
              <a:t>Banks and legitimate organizations do not typically collect confidential information using email.</a:t>
            </a:r>
          </a:p>
          <a:p>
            <a:pPr>
              <a:defRPr/>
            </a:pPr>
            <a:r>
              <a:rPr lang="en-US" sz="2800" dirty="0"/>
              <a:t>You can always go direct to the organization like your bank to make sure it is legitimate.</a:t>
            </a:r>
          </a:p>
          <a:p>
            <a:pPr>
              <a:defRPr/>
            </a:pPr>
            <a:r>
              <a:rPr lang="en-US" sz="2800" dirty="0"/>
              <a:t>Be Cautious, Be Paranoid, Be Careful!! </a:t>
            </a:r>
          </a:p>
          <a:p>
            <a:pPr>
              <a:defRPr/>
            </a:pPr>
            <a:r>
              <a:rPr lang="en-US" sz="2800" dirty="0"/>
              <a:t>Beware &amp; Be very Aware</a:t>
            </a:r>
          </a:p>
          <a:p>
            <a:pPr>
              <a:defRPr/>
            </a:pPr>
            <a:endParaRPr lang="en-US" sz="28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787400" y="368300"/>
            <a:ext cx="5486400" cy="1143000"/>
          </a:xfrm>
        </p:spPr>
        <p:txBody>
          <a:bodyPr/>
          <a:lstStyle/>
          <a:p>
            <a:pPr eaLnBrk="1" hangingPunct="1"/>
            <a:r>
              <a:rPr lang="en-US" altLang="en-US" sz="3200">
                <a:ea typeface="ＭＳ Ｐゴシック" pitchFamily="34" charset="-128"/>
              </a:rPr>
              <a:t>Why Do We Need Information Security Awareness</a:t>
            </a:r>
          </a:p>
        </p:txBody>
      </p:sp>
      <p:sp>
        <p:nvSpPr>
          <p:cNvPr id="46083" name="Rectangle 3"/>
          <p:cNvSpPr>
            <a:spLocks noGrp="1" noChangeArrowheads="1"/>
          </p:cNvSpPr>
          <p:nvPr>
            <p:ph idx="1"/>
          </p:nvPr>
        </p:nvSpPr>
        <p:spPr>
          <a:xfrm>
            <a:off x="990600" y="1638300"/>
            <a:ext cx="7797800" cy="4525963"/>
          </a:xfrm>
        </p:spPr>
        <p:txBody>
          <a:bodyPr/>
          <a:lstStyle/>
          <a:p>
            <a:pPr eaLnBrk="1" hangingPunct="1">
              <a:lnSpc>
                <a:spcPct val="90000"/>
              </a:lnSpc>
            </a:pPr>
            <a:r>
              <a:rPr lang="en-US" altLang="en-US" sz="2800" dirty="0">
                <a:ea typeface="ＭＳ Ｐゴシック" pitchFamily="34" charset="-128"/>
              </a:rPr>
              <a:t>To protect staff, customers, and business partners</a:t>
            </a:r>
          </a:p>
          <a:p>
            <a:pPr eaLnBrk="1" hangingPunct="1">
              <a:lnSpc>
                <a:spcPct val="90000"/>
              </a:lnSpc>
            </a:pPr>
            <a:r>
              <a:rPr lang="en-US" altLang="en-US" sz="2800" dirty="0">
                <a:ea typeface="ＭＳ Ｐゴシック" pitchFamily="34" charset="-128"/>
              </a:rPr>
              <a:t>To protect employees from harm</a:t>
            </a:r>
          </a:p>
          <a:p>
            <a:pPr eaLnBrk="1" hangingPunct="1">
              <a:lnSpc>
                <a:spcPct val="90000"/>
              </a:lnSpc>
            </a:pPr>
            <a:r>
              <a:rPr lang="en-US" altLang="en-US" sz="2800" dirty="0">
                <a:ea typeface="ＭＳ Ｐゴシック" pitchFamily="34" charset="-128"/>
              </a:rPr>
              <a:t>To communicate the best practices for protection</a:t>
            </a:r>
          </a:p>
          <a:p>
            <a:pPr eaLnBrk="1" hangingPunct="1">
              <a:lnSpc>
                <a:spcPct val="90000"/>
              </a:lnSpc>
            </a:pPr>
            <a:r>
              <a:rPr lang="en-US" altLang="en-US" sz="2800" dirty="0">
                <a:ea typeface="ＭＳ Ｐゴシック" pitchFamily="34" charset="-128"/>
              </a:rPr>
              <a:t>To communicate our position on security and proper information protection</a:t>
            </a:r>
          </a:p>
          <a:p>
            <a:pPr eaLnBrk="1" hangingPunct="1">
              <a:lnSpc>
                <a:spcPct val="90000"/>
              </a:lnSpc>
            </a:pPr>
            <a:r>
              <a:rPr lang="en-US" altLang="en-US" sz="2800" dirty="0">
                <a:ea typeface="ＭＳ Ｐゴシック" pitchFamily="34" charset="-128"/>
              </a:rPr>
              <a:t>Information protection practices are not static – They always change to accomplish overall security goals (Consistent Communication is the Key to Success)</a:t>
            </a:r>
          </a:p>
          <a:p>
            <a:pPr eaLnBrk="1" hangingPunct="1">
              <a:lnSpc>
                <a:spcPct val="90000"/>
              </a:lnSpc>
            </a:pPr>
            <a:r>
              <a:rPr lang="en-US" altLang="en-US" sz="2800" dirty="0">
                <a:ea typeface="ＭＳ Ｐゴシック" pitchFamily="34" charset="-128"/>
              </a:rPr>
              <a:t>Communicate IRP and BCP/DRP Procedures</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787400"/>
            <a:ext cx="8229600" cy="1143000"/>
          </a:xfrm>
        </p:spPr>
        <p:txBody>
          <a:bodyPr/>
          <a:lstStyle/>
          <a:p>
            <a:r>
              <a:rPr lang="en-US" altLang="en-US" sz="4000" dirty="0">
                <a:ea typeface="ＭＳ Ｐゴシック" pitchFamily="34" charset="-128"/>
              </a:rPr>
              <a:t>Does Shock &amp; Awe Work? (FUD)</a:t>
            </a:r>
          </a:p>
        </p:txBody>
      </p:sp>
      <p:sp>
        <p:nvSpPr>
          <p:cNvPr id="12291" name="Content Placeholder 2"/>
          <p:cNvSpPr>
            <a:spLocks noGrp="1"/>
          </p:cNvSpPr>
          <p:nvPr>
            <p:ph idx="1"/>
          </p:nvPr>
        </p:nvSpPr>
        <p:spPr>
          <a:xfrm>
            <a:off x="1315616" y="1600200"/>
            <a:ext cx="7548984" cy="4525963"/>
          </a:xfrm>
        </p:spPr>
        <p:txBody>
          <a:bodyPr/>
          <a:lstStyle/>
          <a:p>
            <a:pPr>
              <a:defRPr/>
            </a:pPr>
            <a:endParaRPr lang="en-US" dirty="0">
              <a:ea typeface="ＭＳ Ｐゴシック" pitchFamily="34" charset="-128"/>
            </a:endParaRPr>
          </a:p>
          <a:p>
            <a:pPr>
              <a:defRPr/>
            </a:pPr>
            <a:r>
              <a:rPr lang="en-US" dirty="0"/>
              <a:t>Consider how fear would impact delivery of a message. </a:t>
            </a:r>
          </a:p>
          <a:p>
            <a:pPr>
              <a:defRPr/>
            </a:pPr>
            <a:r>
              <a:rPr lang="en-US" dirty="0">
                <a:ea typeface="ＭＳ Ｐゴシック" pitchFamily="34" charset="-128"/>
              </a:rPr>
              <a:t>Fear, Uncertainty and Doubt (FUD) </a:t>
            </a:r>
          </a:p>
          <a:p>
            <a:pPr>
              <a:defRPr/>
            </a:pPr>
            <a:r>
              <a:rPr lang="en-US" dirty="0">
                <a:ea typeface="ＭＳ Ｐゴシック" pitchFamily="34" charset="-128"/>
              </a:rPr>
              <a:t>Reward versus the Big Stick</a:t>
            </a:r>
          </a:p>
          <a:p>
            <a:pPr>
              <a:defRPr/>
            </a:pPr>
            <a:endParaRPr lang="en-US" dirty="0">
              <a:ea typeface="ＭＳ Ｐゴシック" pitchFamily="34" charset="-128"/>
            </a:endParaRPr>
          </a:p>
          <a:p>
            <a:pPr>
              <a:defRPr/>
            </a:pPr>
            <a:endParaRPr lang="en-US" dirty="0">
              <a:ea typeface="ＭＳ Ｐゴシック" pitchFamily="34" charset="-128"/>
            </a:endParaRPr>
          </a:p>
        </p:txBody>
      </p:sp>
    </p:spTree>
    <p:extLst>
      <p:ext uri="{BB962C8B-B14F-4D97-AF65-F5344CB8AC3E}">
        <p14:creationId xmlns:p14="http://schemas.microsoft.com/office/powerpoint/2010/main" val="39694200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0" y="216737"/>
            <a:ext cx="9143998" cy="664126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7" descr="slide header - alt.psd"/>
          <p:cNvPicPr>
            <a:picLocks noChangeAspect="1"/>
          </p:cNvPicPr>
          <p:nvPr/>
        </p:nvPicPr>
        <p:blipFill rotWithShape="1">
          <a:blip r:embed="rId4" cstate="print"/>
          <a:srcRect b="46455"/>
          <a:stretch/>
        </p:blipFill>
        <p:spPr bwMode="auto">
          <a:xfrm>
            <a:off x="0" y="0"/>
            <a:ext cx="9144000" cy="3672114"/>
          </a:xfrm>
          <a:prstGeom prst="rect">
            <a:avLst/>
          </a:prstGeom>
          <a:noFill/>
          <a:ln w="9525">
            <a:noFill/>
            <a:miter lim="800000"/>
            <a:headEnd/>
            <a:tailEnd/>
          </a:ln>
        </p:spPr>
      </p:pic>
      <p:pic>
        <p:nvPicPr>
          <p:cNvPr id="10" name="Picture 9" descr="soso-white.png"/>
          <p:cNvPicPr>
            <a:picLocks noChangeAspect="1"/>
          </p:cNvPicPr>
          <p:nvPr/>
        </p:nvPicPr>
        <p:blipFill>
          <a:blip r:embed="rId5" cstate="print"/>
          <a:srcRect/>
          <a:stretch>
            <a:fillRect/>
          </a:stretch>
        </p:blipFill>
        <p:spPr bwMode="auto">
          <a:xfrm>
            <a:off x="6808788" y="311150"/>
            <a:ext cx="2106612" cy="209550"/>
          </a:xfrm>
          <a:prstGeom prst="rect">
            <a:avLst/>
          </a:prstGeom>
          <a:noFill/>
          <a:ln w="9525">
            <a:noFill/>
            <a:miter lim="800000"/>
            <a:headEnd/>
            <a:tailEnd/>
          </a:ln>
        </p:spPr>
      </p:pic>
      <p:sp>
        <p:nvSpPr>
          <p:cNvPr id="14339" name="Content Placeholder 2"/>
          <p:cNvSpPr>
            <a:spLocks noGrp="1"/>
          </p:cNvSpPr>
          <p:nvPr>
            <p:ph idx="4294967295"/>
          </p:nvPr>
        </p:nvSpPr>
        <p:spPr>
          <a:xfrm>
            <a:off x="152400" y="737437"/>
            <a:ext cx="3935506" cy="1539598"/>
          </a:xfrm>
          <a:prstGeom prst="rect">
            <a:avLst/>
          </a:prstGeom>
        </p:spPr>
        <p:txBody>
          <a:bodyPr/>
          <a:lstStyle/>
          <a:p>
            <a:pPr marL="0" indent="0">
              <a:buNone/>
            </a:pPr>
            <a:r>
              <a:rPr lang="en-US" dirty="0">
                <a:solidFill>
                  <a:schemeClr val="tx2"/>
                </a:solidFill>
                <a:latin typeface="Segoe UI" pitchFamily="34" charset="0"/>
                <a:ea typeface="Segoe UI" pitchFamily="34" charset="0"/>
                <a:cs typeface="Segoe UI" pitchFamily="34" charset="0"/>
              </a:rPr>
              <a:t>Make Security More User Friendly</a:t>
            </a:r>
            <a:endParaRPr lang="en-US" sz="3200" dirty="0">
              <a:solidFill>
                <a:schemeClr val="tx2"/>
              </a:solidFill>
              <a:latin typeface="Segoe UI" pitchFamily="34" charset="0"/>
              <a:ea typeface="Segoe UI" pitchFamily="34" charset="0"/>
              <a:cs typeface="Segoe UI" pitchFamily="34" charset="0"/>
            </a:endParaRPr>
          </a:p>
        </p:txBody>
      </p:sp>
      <p:sp>
        <p:nvSpPr>
          <p:cNvPr id="2" name="Rectangle 1"/>
          <p:cNvSpPr/>
          <p:nvPr/>
        </p:nvSpPr>
        <p:spPr>
          <a:xfrm>
            <a:off x="152400" y="6374396"/>
            <a:ext cx="3578865" cy="369332"/>
          </a:xfrm>
          <a:prstGeom prst="rect">
            <a:avLst/>
          </a:prstGeom>
        </p:spPr>
        <p:txBody>
          <a:bodyPr wrap="none">
            <a:spAutoFit/>
          </a:bodyPr>
          <a:lstStyle/>
          <a:p>
            <a:r>
              <a:rPr lang="en-US" dirty="0">
                <a:hlinkClick r:id="rId6"/>
              </a:rPr>
              <a:t>https://www.grc.com/haystack.htm</a:t>
            </a:r>
            <a:r>
              <a:rPr lang="en-US" dirty="0"/>
              <a:t> </a:t>
            </a:r>
            <a:endParaRPr lang="en-US" dirty="0"/>
          </a:p>
        </p:txBody>
      </p:sp>
    </p:spTree>
    <p:extLst>
      <p:ext uri="{BB962C8B-B14F-4D97-AF65-F5344CB8AC3E}">
        <p14:creationId xmlns:p14="http://schemas.microsoft.com/office/powerpoint/2010/main" val="2946819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fade">
                                      <p:cBhvr>
                                        <p:cTn id="7" dur="500"/>
                                        <p:tgtEl>
                                          <p:spTgt spid="14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30743" y="1237516"/>
            <a:ext cx="6167314" cy="608839"/>
          </a:xfrm>
          <a:prstGeom prst="rect">
            <a:avLst/>
          </a:prstGeom>
        </p:spPr>
      </p:pic>
      <p:sp>
        <p:nvSpPr>
          <p:cNvPr id="3" name="Rectangle 2"/>
          <p:cNvSpPr/>
          <p:nvPr/>
        </p:nvSpPr>
        <p:spPr>
          <a:xfrm>
            <a:off x="2498789" y="1846355"/>
            <a:ext cx="6059223" cy="523220"/>
          </a:xfrm>
          <a:prstGeom prst="rect">
            <a:avLst/>
          </a:prstGeom>
        </p:spPr>
        <p:txBody>
          <a:bodyPr wrap="none">
            <a:spAutoFit/>
          </a:bodyPr>
          <a:lstStyle/>
          <a:p>
            <a:r>
              <a:rPr lang="en-US" sz="2800" dirty="0"/>
              <a:t>... and how well hidden is </a:t>
            </a:r>
            <a:r>
              <a:rPr lang="en-US" sz="2800" b="1" dirty="0"/>
              <a:t>YOUR</a:t>
            </a:r>
            <a:r>
              <a:rPr lang="en-US" sz="2800" dirty="0"/>
              <a:t> needle?</a:t>
            </a:r>
            <a:endParaRPr lang="en-US" sz="2800" dirty="0"/>
          </a:p>
        </p:txBody>
      </p:sp>
      <p:pic>
        <p:nvPicPr>
          <p:cNvPr id="4" name="Picture 3"/>
          <p:cNvPicPr>
            <a:picLocks noChangeAspect="1"/>
          </p:cNvPicPr>
          <p:nvPr/>
        </p:nvPicPr>
        <p:blipFill>
          <a:blip r:embed="rId3"/>
          <a:stretch>
            <a:fillRect/>
          </a:stretch>
        </p:blipFill>
        <p:spPr>
          <a:xfrm>
            <a:off x="1899138" y="2369575"/>
            <a:ext cx="6268915" cy="4328686"/>
          </a:xfrm>
          <a:prstGeom prst="rect">
            <a:avLst/>
          </a:prstGeom>
        </p:spPr>
      </p:pic>
      <p:sp>
        <p:nvSpPr>
          <p:cNvPr id="5" name="Rectangle 4"/>
          <p:cNvSpPr/>
          <p:nvPr/>
        </p:nvSpPr>
        <p:spPr>
          <a:xfrm>
            <a:off x="140677" y="5561766"/>
            <a:ext cx="4572000" cy="1200329"/>
          </a:xfrm>
          <a:prstGeom prst="rect">
            <a:avLst/>
          </a:prstGeom>
          <a:solidFill>
            <a:schemeClr val="tx1"/>
          </a:solidFill>
        </p:spPr>
        <p:txBody>
          <a:bodyPr>
            <a:spAutoFit/>
          </a:bodyPr>
          <a:lstStyle/>
          <a:p>
            <a:r>
              <a:rPr lang="en-US" dirty="0">
                <a:solidFill>
                  <a:schemeClr val="bg1"/>
                </a:solidFill>
              </a:rPr>
              <a:t>If every possible password is tried, sooner or later yours </a:t>
            </a:r>
            <a:r>
              <a:rPr lang="en-US" b="1" dirty="0">
                <a:solidFill>
                  <a:schemeClr val="bg1"/>
                </a:solidFill>
              </a:rPr>
              <a:t>will</a:t>
            </a:r>
            <a:r>
              <a:rPr lang="en-US" dirty="0">
                <a:solidFill>
                  <a:schemeClr val="bg1"/>
                </a:solidFill>
              </a:rPr>
              <a:t> be found.</a:t>
            </a:r>
            <a:br>
              <a:rPr lang="en-US" dirty="0">
                <a:solidFill>
                  <a:schemeClr val="bg1"/>
                </a:solidFill>
              </a:rPr>
            </a:br>
            <a:r>
              <a:rPr lang="en-US" dirty="0">
                <a:solidFill>
                  <a:schemeClr val="bg1"/>
                </a:solidFill>
              </a:rPr>
              <a:t>The question is: Will that be </a:t>
            </a:r>
            <a:r>
              <a:rPr lang="en-US" b="1" dirty="0">
                <a:solidFill>
                  <a:schemeClr val="bg1"/>
                </a:solidFill>
              </a:rPr>
              <a:t>too</a:t>
            </a:r>
            <a:r>
              <a:rPr lang="en-US" dirty="0">
                <a:solidFill>
                  <a:schemeClr val="bg1"/>
                </a:solidFill>
              </a:rPr>
              <a:t> soon . . . or </a:t>
            </a:r>
            <a:r>
              <a:rPr lang="en-US" b="1" dirty="0">
                <a:solidFill>
                  <a:schemeClr val="bg1"/>
                </a:solidFill>
              </a:rPr>
              <a:t>enough</a:t>
            </a:r>
            <a:r>
              <a:rPr lang="en-US" dirty="0">
                <a:solidFill>
                  <a:schemeClr val="bg1"/>
                </a:solidFill>
              </a:rPr>
              <a:t> later?</a:t>
            </a:r>
            <a:endParaRPr lang="en-US" dirty="0">
              <a:solidFill>
                <a:schemeClr val="bg1"/>
              </a:solidFill>
              <a:effectLst/>
            </a:endParaRPr>
          </a:p>
        </p:txBody>
      </p:sp>
    </p:spTree>
    <p:extLst>
      <p:ext uri="{BB962C8B-B14F-4D97-AF65-F5344CB8AC3E}">
        <p14:creationId xmlns:p14="http://schemas.microsoft.com/office/powerpoint/2010/main" val="2223352329"/>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08847" y="5757880"/>
            <a:ext cx="4227824" cy="307777"/>
          </a:xfrm>
          <a:prstGeom prst="rect">
            <a:avLst/>
          </a:prstGeom>
          <a:solidFill>
            <a:schemeClr val="bg1"/>
          </a:solidFill>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hlinkClick r:id="rId2"/>
              </a:rPr>
              <a:t>https://enterprise.verizon.com/resources/reports/dbir/</a:t>
            </a:r>
            <a:r>
              <a:rPr kumimoji="0" lang="en-US" sz="1400" b="0" i="0" u="none" strike="noStrike" kern="0" cap="none" spc="0" normalizeH="0" baseline="0" noProof="0" dirty="0">
                <a:ln>
                  <a:noFill/>
                </a:ln>
                <a:solidFill>
                  <a:sysClr val="windowText" lastClr="000000"/>
                </a:solidFill>
                <a:effectLst/>
                <a:uLnTx/>
                <a:uFillTx/>
              </a:rPr>
              <a:t> </a:t>
            </a:r>
          </a:p>
        </p:txBody>
      </p:sp>
      <p:sp>
        <p:nvSpPr>
          <p:cNvPr id="5" name="Title 1"/>
          <p:cNvSpPr txBox="1">
            <a:spLocks/>
          </p:cNvSpPr>
          <p:nvPr/>
        </p:nvSpPr>
        <p:spPr>
          <a:xfrm>
            <a:off x="254000" y="609600"/>
            <a:ext cx="8229600" cy="1143000"/>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mj-lt"/>
                <a:ea typeface="ＭＳ Ｐゴシック" charset="0"/>
                <a:cs typeface="ＭＳ Ｐゴシック" charset="0"/>
              </a:rPr>
              <a:t>Testing Exposure of Passwords</a:t>
            </a:r>
          </a:p>
        </p:txBody>
      </p:sp>
      <p:sp>
        <p:nvSpPr>
          <p:cNvPr id="6" name="Content Placeholder 2"/>
          <p:cNvSpPr txBox="1">
            <a:spLocks/>
          </p:cNvSpPr>
          <p:nvPr/>
        </p:nvSpPr>
        <p:spPr>
          <a:xfrm>
            <a:off x="1707867" y="2327988"/>
            <a:ext cx="6643031" cy="2029408"/>
          </a:xfrm>
          <a:prstGeom prst="rect">
            <a:avLst/>
          </a:prstGeom>
          <a:solidFill>
            <a:schemeClr val="bg1"/>
          </a:solidFill>
        </p:spPr>
        <p:txBody>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0" fontAlgn="base" latinLnBrk="0" hangingPunct="0">
              <a:lnSpc>
                <a:spcPct val="100000"/>
              </a:lnSpc>
              <a:spcBef>
                <a:spcPct val="20000"/>
              </a:spcBef>
              <a:spcAft>
                <a:spcPct val="0"/>
              </a:spcAft>
              <a:buClrTx/>
              <a:buSzTx/>
              <a:buFont typeface="Arial" pitchFamily="34" charset="0"/>
              <a:buNone/>
              <a:tabLst/>
              <a:defRPr/>
            </a:pPr>
            <a:r>
              <a:rPr kumimoji="0" lang="en-US" sz="3200" b="0" i="0" u="none" strike="noStrike" kern="1200" cap="none" spc="0" normalizeH="0" baseline="0" noProof="0" dirty="0">
                <a:ln>
                  <a:noFill/>
                </a:ln>
                <a:solidFill>
                  <a:schemeClr val="tx1"/>
                </a:solidFill>
                <a:effectLst/>
                <a:uLnTx/>
                <a:uFillTx/>
                <a:latin typeface="+mn-lt"/>
                <a:ea typeface="ＭＳ Ｐゴシック" charset="0"/>
                <a:cs typeface="ＭＳ Ｐゴシック" charset="0"/>
              </a:rPr>
              <a:t>Verizon's Data Breach Report showed that </a:t>
            </a:r>
            <a:r>
              <a:rPr kumimoji="0" lang="en-US" sz="3200" b="1" i="0" u="none" strike="noStrike" kern="1200" cap="none" spc="0" normalizeH="0" baseline="0" noProof="0" dirty="0">
                <a:ln>
                  <a:noFill/>
                </a:ln>
                <a:solidFill>
                  <a:schemeClr val="tx1"/>
                </a:solidFill>
                <a:effectLst/>
                <a:uLnTx/>
                <a:uFillTx/>
                <a:latin typeface="+mn-lt"/>
                <a:ea typeface="ＭＳ Ｐゴシック" charset="0"/>
                <a:cs typeface="ＭＳ Ｐゴシック" charset="0"/>
              </a:rPr>
              <a:t>81% of </a:t>
            </a:r>
            <a:r>
              <a:rPr kumimoji="0" lang="en-US" sz="3200" b="1" i="0" u="none" strike="noStrike" kern="1200" cap="none" spc="0" normalizeH="0" baseline="0" noProof="0" dirty="0" err="1">
                <a:ln>
                  <a:noFill/>
                </a:ln>
                <a:solidFill>
                  <a:schemeClr val="tx1"/>
                </a:solidFill>
                <a:effectLst/>
                <a:uLnTx/>
                <a:uFillTx/>
                <a:latin typeface="+mn-lt"/>
                <a:ea typeface="ＭＳ Ｐゴシック" charset="0"/>
                <a:cs typeface="ＭＳ Ｐゴシック" charset="0"/>
              </a:rPr>
              <a:t>hackin</a:t>
            </a:r>
            <a:r>
              <a:rPr kumimoji="0" lang="en-US" sz="3200" b="1" i="0" u="none" strike="noStrike" kern="1200" cap="none" spc="0" normalizeH="0" baseline="0" noProof="0" dirty="0">
                <a:ln>
                  <a:noFill/>
                </a:ln>
                <a:solidFill>
                  <a:schemeClr val="tx1"/>
                </a:solidFill>
                <a:effectLst/>
                <a:uLnTx/>
                <a:uFillTx/>
                <a:latin typeface="+mn-lt"/>
                <a:ea typeface="ＭＳ Ｐゴシック" charset="0"/>
                <a:cs typeface="ＭＳ Ｐゴシック" charset="0"/>
              </a:rPr>
              <a:t> g-related breaches </a:t>
            </a:r>
            <a:r>
              <a:rPr kumimoji="0" lang="en-US" sz="3200" b="0" i="0" u="none" strike="noStrike" kern="1200" cap="none" spc="0" normalizeH="0" baseline="0" noProof="0" dirty="0">
                <a:ln>
                  <a:noFill/>
                </a:ln>
                <a:solidFill>
                  <a:schemeClr val="tx1"/>
                </a:solidFill>
                <a:effectLst/>
                <a:uLnTx/>
                <a:uFillTx/>
                <a:latin typeface="+mn-lt"/>
                <a:ea typeface="ＭＳ Ｐゴシック" charset="0"/>
                <a:cs typeface="ＭＳ Ｐゴシック" charset="0"/>
              </a:rPr>
              <a:t>used stolen or weak passwords</a:t>
            </a:r>
            <a:r>
              <a:rPr kumimoji="0" lang="en-US" sz="3200" b="1" i="0" u="none" strike="noStrike" kern="1200" cap="none" spc="0" normalizeH="0" baseline="0" noProof="0" dirty="0">
                <a:ln>
                  <a:noFill/>
                </a:ln>
                <a:solidFill>
                  <a:schemeClr val="tx1"/>
                </a:solidFill>
                <a:effectLst/>
                <a:uLnTx/>
                <a:uFillTx/>
                <a:latin typeface="+mn-lt"/>
                <a:ea typeface="ＭＳ Ｐゴシック" charset="0"/>
                <a:cs typeface="ＭＳ Ｐゴシック" charset="0"/>
              </a:rPr>
              <a:t>.</a:t>
            </a:r>
          </a:p>
          <a:p>
            <a:pPr marL="0" marR="0" lvl="0" indent="0" algn="l" defTabSz="457200" rtl="0" eaLnBrk="0" fontAlgn="base" latinLnBrk="0" hangingPunct="0">
              <a:lnSpc>
                <a:spcPct val="100000"/>
              </a:lnSpc>
              <a:spcBef>
                <a:spcPct val="20000"/>
              </a:spcBef>
              <a:spcAft>
                <a:spcPct val="0"/>
              </a:spcAft>
              <a:buClrTx/>
              <a:buSzTx/>
              <a:buFont typeface="Arial" pitchFamily="34" charset="0"/>
              <a:buNone/>
              <a:tabLst/>
              <a:defRPr/>
            </a:pPr>
            <a:endParaRPr kumimoji="0" lang="en-US" sz="3200" b="1" i="0" u="none" strike="noStrike" kern="1200" cap="none" spc="0" normalizeH="0" baseline="0" noProof="0" dirty="0">
              <a:ln>
                <a:noFill/>
              </a:ln>
              <a:solidFill>
                <a:srgbClr val="0070C0"/>
              </a:solidFill>
              <a:effectLst/>
              <a:uLnTx/>
              <a:uFillTx/>
              <a:latin typeface="+mn-lt"/>
              <a:ea typeface="ＭＳ Ｐゴシック" charset="0"/>
              <a:cs typeface="ＭＳ Ｐゴシック" charset="0"/>
            </a:endParaRPr>
          </a:p>
          <a:p>
            <a:pPr marL="0" marR="0" lvl="0" indent="0" algn="l" defTabSz="457200" rtl="0" eaLnBrk="0" fontAlgn="base" latinLnBrk="0" hangingPunct="0">
              <a:lnSpc>
                <a:spcPct val="100000"/>
              </a:lnSpc>
              <a:spcBef>
                <a:spcPct val="20000"/>
              </a:spcBef>
              <a:spcAft>
                <a:spcPct val="0"/>
              </a:spcAft>
              <a:buClrTx/>
              <a:buSzTx/>
              <a:buFont typeface="Arial" pitchFamily="34" charset="0"/>
              <a:buNone/>
              <a:tabLst/>
              <a:defRPr/>
            </a:pPr>
            <a:endParaRPr kumimoji="0" lang="en-US" sz="3200" b="1" i="0" u="none" strike="noStrike" kern="1200" cap="none" spc="0" normalizeH="0" baseline="0" noProof="0" dirty="0">
              <a:ln>
                <a:noFill/>
              </a:ln>
              <a:solidFill>
                <a:srgbClr val="0070C0"/>
              </a:solidFill>
              <a:effectLst/>
              <a:uLnTx/>
              <a:uFillTx/>
              <a:latin typeface="+mn-lt"/>
              <a:ea typeface="ＭＳ Ｐゴシック" charset="0"/>
              <a:cs typeface="ＭＳ Ｐゴシック" charset="0"/>
            </a:endParaRPr>
          </a:p>
          <a:p>
            <a:pPr marL="0" marR="0" lvl="0" indent="0" algn="l" defTabSz="457200" rtl="0" eaLnBrk="0" fontAlgn="base" latinLnBrk="0" hangingPunct="0">
              <a:lnSpc>
                <a:spcPct val="100000"/>
              </a:lnSpc>
              <a:spcBef>
                <a:spcPct val="20000"/>
              </a:spcBef>
              <a:spcAft>
                <a:spcPct val="0"/>
              </a:spcAft>
              <a:buClrTx/>
              <a:buSzTx/>
              <a:buFont typeface="Arial" pitchFamily="34" charset="0"/>
              <a:buNone/>
              <a:tabLst/>
              <a:defRPr/>
            </a:pPr>
            <a:endParaRPr kumimoji="0" lang="en-US" sz="3200" b="0" i="0" u="none" strike="noStrike" kern="1200" cap="none" spc="0" normalizeH="0" baseline="0" noProof="0" dirty="0">
              <a:ln>
                <a:noFill/>
              </a:ln>
              <a:solidFill>
                <a:srgbClr val="0070C0"/>
              </a:solidFill>
              <a:effectLst/>
              <a:uLnTx/>
              <a:uFillTx/>
              <a:latin typeface="+mn-lt"/>
              <a:ea typeface="ＭＳ Ｐゴシック" charset="0"/>
              <a:cs typeface="ＭＳ Ｐゴシック" charset="0"/>
            </a:endParaRPr>
          </a:p>
        </p:txBody>
      </p:sp>
      <p:pic>
        <p:nvPicPr>
          <p:cNvPr id="2" name="Picture 1"/>
          <p:cNvPicPr>
            <a:picLocks noChangeAspect="1"/>
          </p:cNvPicPr>
          <p:nvPr/>
        </p:nvPicPr>
        <p:blipFill>
          <a:blip r:embed="rId3"/>
          <a:stretch>
            <a:fillRect/>
          </a:stretch>
        </p:blipFill>
        <p:spPr>
          <a:xfrm>
            <a:off x="421347" y="4205603"/>
            <a:ext cx="8602824" cy="1096687"/>
          </a:xfrm>
          <a:prstGeom prst="rect">
            <a:avLst/>
          </a:prstGeom>
        </p:spPr>
      </p:pic>
      <p:sp>
        <p:nvSpPr>
          <p:cNvPr id="4" name="Rectangle 3"/>
          <p:cNvSpPr/>
          <p:nvPr/>
        </p:nvSpPr>
        <p:spPr>
          <a:xfrm>
            <a:off x="3095845" y="1236527"/>
            <a:ext cx="3128100" cy="923330"/>
          </a:xfrm>
          <a:prstGeom prst="rect">
            <a:avLst/>
          </a:prstGeom>
        </p:spPr>
        <p:txBody>
          <a:bodyPr wrap="none">
            <a:spAutoFit/>
          </a:bodyPr>
          <a:lstStyle/>
          <a:p>
            <a:r>
              <a:rPr lang="en-US" dirty="0">
                <a:hlinkClick r:id="rId4"/>
              </a:rPr>
              <a:t>https://portal.spycloud.com</a:t>
            </a:r>
            <a:endParaRPr lang="en-US" dirty="0"/>
          </a:p>
          <a:p>
            <a:r>
              <a:rPr lang="en-US" dirty="0">
                <a:hlinkClick r:id="rId5"/>
              </a:rPr>
              <a:t>https://monitor.firefox.com/</a:t>
            </a:r>
            <a:r>
              <a:rPr lang="en-US" dirty="0"/>
              <a:t> </a:t>
            </a:r>
          </a:p>
          <a:p>
            <a:r>
              <a:rPr lang="en-US" dirty="0">
                <a:hlinkClick r:id="rId6"/>
              </a:rPr>
              <a:t>https://haveibeenpwned.com/</a:t>
            </a:r>
            <a:r>
              <a:rPr lang="en-US" dirty="0"/>
              <a:t> </a:t>
            </a:r>
          </a:p>
        </p:txBody>
      </p:sp>
    </p:spTree>
    <p:extLst>
      <p:ext uri="{BB962C8B-B14F-4D97-AF65-F5344CB8AC3E}">
        <p14:creationId xmlns:p14="http://schemas.microsoft.com/office/powerpoint/2010/main" val="1250706"/>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2" name="Picture 3" descr="cyber-criminal-concept-animated-287x30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55427" y="4674986"/>
            <a:ext cx="2088573" cy="218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0" name="Rectangle 2"/>
          <p:cNvSpPr>
            <a:spLocks noGrp="1" noChangeArrowheads="1"/>
          </p:cNvSpPr>
          <p:nvPr>
            <p:ph type="title"/>
          </p:nvPr>
        </p:nvSpPr>
        <p:spPr>
          <a:xfrm>
            <a:off x="-422563" y="196091"/>
            <a:ext cx="8229600" cy="1143000"/>
          </a:xfrm>
        </p:spPr>
        <p:txBody>
          <a:bodyPr/>
          <a:lstStyle/>
          <a:p>
            <a:pPr eaLnBrk="1" hangingPunct="1"/>
            <a:r>
              <a:rPr lang="en-US" altLang="en-US" sz="3600" dirty="0">
                <a:ea typeface="ＭＳ Ｐゴシック" pitchFamily="34" charset="-128"/>
              </a:rPr>
              <a:t>Passwords Still The Keys</a:t>
            </a:r>
            <a:br>
              <a:rPr lang="en-US" altLang="en-US" sz="3600" dirty="0">
                <a:ea typeface="ＭＳ Ｐゴシック" pitchFamily="34" charset="-128"/>
              </a:rPr>
            </a:br>
            <a:r>
              <a:rPr lang="en-US" altLang="en-US" sz="3600" dirty="0">
                <a:ea typeface="ＭＳ Ｐゴシック" pitchFamily="34" charset="-128"/>
              </a:rPr>
              <a:t>To the Kingdom</a:t>
            </a:r>
          </a:p>
        </p:txBody>
      </p:sp>
      <p:sp>
        <p:nvSpPr>
          <p:cNvPr id="48131" name="Rectangle 3"/>
          <p:cNvSpPr>
            <a:spLocks noGrp="1" noChangeArrowheads="1"/>
          </p:cNvSpPr>
          <p:nvPr>
            <p:ph idx="1"/>
          </p:nvPr>
        </p:nvSpPr>
        <p:spPr>
          <a:xfrm>
            <a:off x="1184988" y="1480174"/>
            <a:ext cx="6914725" cy="4405745"/>
          </a:xfrm>
          <a:solidFill>
            <a:schemeClr val="bg1"/>
          </a:solidFill>
        </p:spPr>
        <p:txBody>
          <a:bodyPr/>
          <a:lstStyle/>
          <a:p>
            <a:pPr eaLnBrk="1" hangingPunct="1">
              <a:lnSpc>
                <a:spcPct val="80000"/>
              </a:lnSpc>
            </a:pPr>
            <a:r>
              <a:rPr lang="en-US" altLang="en-US" sz="2800" dirty="0">
                <a:ea typeface="ＭＳ Ｐゴシック" pitchFamily="34" charset="-128"/>
              </a:rPr>
              <a:t>Minimize Reuse of Passwords</a:t>
            </a:r>
          </a:p>
          <a:p>
            <a:pPr lvl="1" eaLnBrk="1" hangingPunct="1">
              <a:lnSpc>
                <a:spcPct val="80000"/>
              </a:lnSpc>
            </a:pPr>
            <a:r>
              <a:rPr lang="en-US" altLang="en-US" sz="2400" dirty="0">
                <a:ea typeface="ＭＳ Ｐゴシック" pitchFamily="34" charset="-128"/>
              </a:rPr>
              <a:t>Don’t use your Corporate Passwords at home or vice versa, separate passwords….</a:t>
            </a:r>
          </a:p>
          <a:p>
            <a:pPr lvl="1" eaLnBrk="1" hangingPunct="1">
              <a:lnSpc>
                <a:spcPct val="80000"/>
              </a:lnSpc>
            </a:pPr>
            <a:endParaRPr lang="en-US" altLang="en-US" sz="2400" dirty="0">
              <a:ea typeface="ＭＳ Ｐゴシック" pitchFamily="34" charset="-128"/>
            </a:endParaRPr>
          </a:p>
          <a:p>
            <a:pPr marL="1314450" lvl="2" indent="-457200" eaLnBrk="1" hangingPunct="1">
              <a:lnSpc>
                <a:spcPct val="80000"/>
              </a:lnSpc>
              <a:buFont typeface="+mj-lt"/>
              <a:buAutoNum type="arabicPeriod"/>
            </a:pPr>
            <a:r>
              <a:rPr lang="en-US" altLang="en-US" dirty="0">
                <a:highlight>
                  <a:srgbClr val="FFFF00"/>
                </a:highlight>
                <a:ea typeface="ＭＳ Ｐゴシック" pitchFamily="34" charset="-128"/>
              </a:rPr>
              <a:t>Banking (One for the Money) </a:t>
            </a:r>
          </a:p>
          <a:p>
            <a:pPr marL="1314450" lvl="2" indent="-457200" eaLnBrk="1" hangingPunct="1">
              <a:lnSpc>
                <a:spcPct val="80000"/>
              </a:lnSpc>
              <a:buFont typeface="+mj-lt"/>
              <a:buAutoNum type="arabicPeriod"/>
            </a:pPr>
            <a:r>
              <a:rPr lang="en-US" altLang="en-US" dirty="0">
                <a:highlight>
                  <a:srgbClr val="FFFF00"/>
                </a:highlight>
                <a:ea typeface="ＭＳ Ｐゴシック" pitchFamily="34" charset="-128"/>
              </a:rPr>
              <a:t>Entertainment (Two for the Friends)</a:t>
            </a:r>
          </a:p>
          <a:p>
            <a:pPr marL="1314450" lvl="2" indent="-457200" eaLnBrk="1" hangingPunct="1">
              <a:lnSpc>
                <a:spcPct val="80000"/>
              </a:lnSpc>
              <a:buFont typeface="+mj-lt"/>
              <a:buAutoNum type="arabicPeriod"/>
            </a:pPr>
            <a:r>
              <a:rPr lang="en-US" altLang="en-US" dirty="0">
                <a:highlight>
                  <a:srgbClr val="FFFF00"/>
                </a:highlight>
                <a:ea typeface="ＭＳ Ｐゴシック" pitchFamily="34" charset="-128"/>
              </a:rPr>
              <a:t>Email (Three for the Email)</a:t>
            </a:r>
          </a:p>
          <a:p>
            <a:pPr marL="1314450" lvl="2" indent="-457200" eaLnBrk="1" hangingPunct="1">
              <a:lnSpc>
                <a:spcPct val="80000"/>
              </a:lnSpc>
              <a:buFont typeface="+mj-lt"/>
              <a:buAutoNum type="arabicPeriod"/>
            </a:pPr>
            <a:r>
              <a:rPr lang="en-US" altLang="en-US" dirty="0">
                <a:highlight>
                  <a:srgbClr val="FFFF00"/>
                </a:highlight>
                <a:ea typeface="ＭＳ Ｐゴシック" pitchFamily="34" charset="-128"/>
              </a:rPr>
              <a:t>For the Corporation (at work)</a:t>
            </a:r>
          </a:p>
          <a:p>
            <a:pPr marL="857250" lvl="2" indent="0" eaLnBrk="1" hangingPunct="1">
              <a:lnSpc>
                <a:spcPct val="80000"/>
              </a:lnSpc>
              <a:buNone/>
            </a:pPr>
            <a:endParaRPr lang="en-US" altLang="en-US" dirty="0">
              <a:highlight>
                <a:srgbClr val="FFFF00"/>
              </a:highlight>
              <a:ea typeface="ＭＳ Ｐゴシック" pitchFamily="34" charset="-128"/>
            </a:endParaRPr>
          </a:p>
          <a:p>
            <a:pPr eaLnBrk="1" hangingPunct="1">
              <a:lnSpc>
                <a:spcPct val="80000"/>
              </a:lnSpc>
            </a:pPr>
            <a:r>
              <a:rPr lang="en-US" altLang="en-US" sz="2800" dirty="0">
                <a:ea typeface="ＭＳ Ｐゴシック" pitchFamily="34" charset="-128"/>
              </a:rPr>
              <a:t>Use Password Vaults (aka Password Managers)</a:t>
            </a:r>
          </a:p>
          <a:p>
            <a:pPr lvl="1" eaLnBrk="1" hangingPunct="1">
              <a:lnSpc>
                <a:spcPct val="80000"/>
              </a:lnSpc>
            </a:pPr>
            <a:r>
              <a:rPr lang="en-US" altLang="en-US" sz="2400" dirty="0" err="1">
                <a:ea typeface="ＭＳ Ｐゴシック" pitchFamily="34" charset="-128"/>
              </a:rPr>
              <a:t>Lastpass</a:t>
            </a:r>
            <a:r>
              <a:rPr lang="en-US" altLang="en-US" sz="2400" dirty="0">
                <a:ea typeface="ＭＳ Ｐゴシック" pitchFamily="34" charset="-128"/>
              </a:rPr>
              <a:t>, </a:t>
            </a:r>
            <a:r>
              <a:rPr lang="en-US" altLang="en-US" sz="2400" dirty="0" err="1">
                <a:ea typeface="ＭＳ Ｐゴシック" pitchFamily="34" charset="-128"/>
              </a:rPr>
              <a:t>Keepass</a:t>
            </a:r>
            <a:r>
              <a:rPr lang="en-US" altLang="en-US" sz="2400" dirty="0">
                <a:ea typeface="ＭＳ Ｐゴシック" pitchFamily="34" charset="-128"/>
              </a:rPr>
              <a:t>, </a:t>
            </a:r>
            <a:r>
              <a:rPr lang="en-US" altLang="en-US" sz="2400" dirty="0" err="1">
                <a:ea typeface="ＭＳ Ｐゴシック" pitchFamily="34" charset="-128"/>
              </a:rPr>
              <a:t>Dashlane</a:t>
            </a:r>
            <a:r>
              <a:rPr lang="en-US" altLang="en-US" sz="2400" dirty="0">
                <a:ea typeface="ＭＳ Ｐゴシック" pitchFamily="34" charset="-128"/>
              </a:rPr>
              <a:t>, etc..</a:t>
            </a:r>
          </a:p>
        </p:txBody>
      </p:sp>
      <p:sp>
        <p:nvSpPr>
          <p:cNvPr id="2" name="Rectangle 1"/>
          <p:cNvSpPr/>
          <p:nvPr/>
        </p:nvSpPr>
        <p:spPr>
          <a:xfrm>
            <a:off x="1008448" y="5885919"/>
            <a:ext cx="7091265" cy="830997"/>
          </a:xfrm>
          <a:prstGeom prst="rect">
            <a:avLst/>
          </a:prstGeom>
          <a:solidFill>
            <a:schemeClr val="bg1"/>
          </a:solid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hlinkClick r:id="rId4"/>
              </a:rPr>
              <a:t>https://www.digitaltrends.com/computing/best-password-managers/</a:t>
            </a:r>
            <a:endParaRPr kumimoji="0" lang="en-US" sz="16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hlinkClick r:id="rId5"/>
              </a:rPr>
              <a:t>https://www.pcmag.com/roundup/300318/the-best-password-managers</a:t>
            </a:r>
            <a:endParaRPr kumimoji="0" lang="en-US" sz="16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hlinkClick r:id="rId6"/>
              </a:rPr>
              <a:t>https://www.wired.com/story/best-password-managers/</a:t>
            </a:r>
            <a:r>
              <a:rPr kumimoji="0" lang="en-US" sz="1600" b="0" i="0" u="none" strike="noStrike" kern="0" cap="none" spc="0" normalizeH="0" baseline="0" noProof="0" dirty="0">
                <a:ln>
                  <a:noFill/>
                </a:ln>
                <a:solidFill>
                  <a:sysClr val="windowText" lastClr="000000"/>
                </a:solidFill>
                <a:effectLst/>
                <a:uLnTx/>
                <a:uFillTx/>
              </a:rPr>
              <a:t> </a:t>
            </a:r>
          </a:p>
        </p:txBody>
      </p:sp>
    </p:spTree>
    <p:extLst>
      <p:ext uri="{BB962C8B-B14F-4D97-AF65-F5344CB8AC3E}">
        <p14:creationId xmlns:p14="http://schemas.microsoft.com/office/powerpoint/2010/main" val="241467631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0" y="954982"/>
            <a:ext cx="4651207" cy="4926221"/>
          </a:xfrm>
          <a:prstGeom prst="rect">
            <a:avLst/>
          </a:prstGeom>
        </p:spPr>
      </p:pic>
      <p:sp>
        <p:nvSpPr>
          <p:cNvPr id="2" name="Freeform: Shape 1"/>
          <p:cNvSpPr/>
          <p:nvPr/>
        </p:nvSpPr>
        <p:spPr>
          <a:xfrm>
            <a:off x="2331130" y="1595654"/>
            <a:ext cx="945179" cy="1419332"/>
          </a:xfrm>
          <a:custGeom>
            <a:avLst/>
            <a:gdLst>
              <a:gd name="connsiteX0" fmla="*/ 298104 w 1470901"/>
              <a:gd name="connsiteY0" fmla="*/ 1990169 h 1990241"/>
              <a:gd name="connsiteX1" fmla="*/ 1469957 w 1470901"/>
              <a:gd name="connsiteY1" fmla="*/ 188002 h 1990241"/>
              <a:gd name="connsiteX2" fmla="*/ 85040 w 1470901"/>
              <a:gd name="connsiteY2" fmla="*/ 259024 h 1990241"/>
              <a:gd name="connsiteX3" fmla="*/ 298104 w 1470901"/>
              <a:gd name="connsiteY3" fmla="*/ 1990169 h 1990241"/>
            </a:gdLst>
            <a:ahLst/>
            <a:cxnLst>
              <a:cxn ang="0">
                <a:pos x="connsiteX0" y="connsiteY0"/>
              </a:cxn>
              <a:cxn ang="0">
                <a:pos x="connsiteX1" y="connsiteY1"/>
              </a:cxn>
              <a:cxn ang="0">
                <a:pos x="connsiteX2" y="connsiteY2"/>
              </a:cxn>
              <a:cxn ang="0">
                <a:pos x="connsiteX3" y="connsiteY3"/>
              </a:cxn>
            </a:cxnLst>
            <a:rect l="l" t="t" r="r" b="b"/>
            <a:pathLst>
              <a:path w="1470901" h="1990241">
                <a:moveTo>
                  <a:pt x="298104" y="1990169"/>
                </a:moveTo>
                <a:cubicBezTo>
                  <a:pt x="528923" y="1978332"/>
                  <a:pt x="1505468" y="476526"/>
                  <a:pt x="1469957" y="188002"/>
                </a:cubicBezTo>
                <a:cubicBezTo>
                  <a:pt x="1434446" y="-100522"/>
                  <a:pt x="283308" y="-41337"/>
                  <a:pt x="85040" y="259024"/>
                </a:cubicBezTo>
                <a:cubicBezTo>
                  <a:pt x="-113228" y="559385"/>
                  <a:pt x="67285" y="2002006"/>
                  <a:pt x="298104" y="1990169"/>
                </a:cubicBezTo>
                <a:close/>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Shape 2"/>
          <p:cNvSpPr/>
          <p:nvPr/>
        </p:nvSpPr>
        <p:spPr>
          <a:xfrm>
            <a:off x="805329" y="1608727"/>
            <a:ext cx="1068717" cy="1495187"/>
          </a:xfrm>
          <a:custGeom>
            <a:avLst/>
            <a:gdLst>
              <a:gd name="connsiteX0" fmla="*/ 1622293 w 1663153"/>
              <a:gd name="connsiteY0" fmla="*/ 2079270 h 2096607"/>
              <a:gd name="connsiteX1" fmla="*/ 1080755 w 1663153"/>
              <a:gd name="connsiteY1" fmla="*/ 28529 h 2096607"/>
              <a:gd name="connsiteX2" fmla="*/ 6557 w 1663153"/>
              <a:gd name="connsiteY2" fmla="*/ 960684 h 2096607"/>
              <a:gd name="connsiteX3" fmla="*/ 1622293 w 1663153"/>
              <a:gd name="connsiteY3" fmla="*/ 2079270 h 2096607"/>
            </a:gdLst>
            <a:ahLst/>
            <a:cxnLst>
              <a:cxn ang="0">
                <a:pos x="connsiteX0" y="connsiteY0"/>
              </a:cxn>
              <a:cxn ang="0">
                <a:pos x="connsiteX1" y="connsiteY1"/>
              </a:cxn>
              <a:cxn ang="0">
                <a:pos x="connsiteX2" y="connsiteY2"/>
              </a:cxn>
              <a:cxn ang="0">
                <a:pos x="connsiteX3" y="connsiteY3"/>
              </a:cxn>
            </a:cxnLst>
            <a:rect l="l" t="t" r="r" b="b"/>
            <a:pathLst>
              <a:path w="1663153" h="2096607">
                <a:moveTo>
                  <a:pt x="1622293" y="2079270"/>
                </a:moveTo>
                <a:cubicBezTo>
                  <a:pt x="1801326" y="1923911"/>
                  <a:pt x="1350044" y="214960"/>
                  <a:pt x="1080755" y="28529"/>
                </a:cubicBezTo>
                <a:cubicBezTo>
                  <a:pt x="811466" y="-157902"/>
                  <a:pt x="-85179" y="617414"/>
                  <a:pt x="6557" y="960684"/>
                </a:cubicBezTo>
                <a:cubicBezTo>
                  <a:pt x="98293" y="1303954"/>
                  <a:pt x="1443260" y="2234629"/>
                  <a:pt x="1622293" y="2079270"/>
                </a:cubicBezTo>
                <a:close/>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Shape 3"/>
          <p:cNvSpPr/>
          <p:nvPr/>
        </p:nvSpPr>
        <p:spPr>
          <a:xfrm>
            <a:off x="2973588" y="2068552"/>
            <a:ext cx="1302443" cy="1231538"/>
          </a:xfrm>
          <a:custGeom>
            <a:avLst/>
            <a:gdLst>
              <a:gd name="connsiteX0" fmla="*/ 786 w 2026880"/>
              <a:gd name="connsiteY0" fmla="*/ 1634846 h 1726909"/>
              <a:gd name="connsiteX1" fmla="*/ 1660911 w 2026880"/>
              <a:gd name="connsiteY1" fmla="*/ 1355 h 1726909"/>
              <a:gd name="connsiteX2" fmla="*/ 1891730 w 2026880"/>
              <a:gd name="connsiteY2" fmla="*/ 1359638 h 1726909"/>
              <a:gd name="connsiteX3" fmla="*/ 786 w 2026880"/>
              <a:gd name="connsiteY3" fmla="*/ 1634846 h 1726909"/>
            </a:gdLst>
            <a:ahLst/>
            <a:cxnLst>
              <a:cxn ang="0">
                <a:pos x="connsiteX0" y="connsiteY0"/>
              </a:cxn>
              <a:cxn ang="0">
                <a:pos x="connsiteX1" y="connsiteY1"/>
              </a:cxn>
              <a:cxn ang="0">
                <a:pos x="connsiteX2" y="connsiteY2"/>
              </a:cxn>
              <a:cxn ang="0">
                <a:pos x="connsiteX3" y="connsiteY3"/>
              </a:cxn>
            </a:cxnLst>
            <a:rect l="l" t="t" r="r" b="b"/>
            <a:pathLst>
              <a:path w="2026880" h="1726909">
                <a:moveTo>
                  <a:pt x="786" y="1634846"/>
                </a:moveTo>
                <a:cubicBezTo>
                  <a:pt x="-37684" y="1408466"/>
                  <a:pt x="1345754" y="47223"/>
                  <a:pt x="1660911" y="1355"/>
                </a:cubicBezTo>
                <a:cubicBezTo>
                  <a:pt x="1976068" y="-44513"/>
                  <a:pt x="2172856" y="1087390"/>
                  <a:pt x="1891730" y="1359638"/>
                </a:cubicBezTo>
                <a:cubicBezTo>
                  <a:pt x="1610604" y="1631886"/>
                  <a:pt x="39256" y="1861226"/>
                  <a:pt x="786" y="1634846"/>
                </a:cubicBezTo>
                <a:close/>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p:cNvSpPr/>
          <p:nvPr/>
        </p:nvSpPr>
        <p:spPr>
          <a:xfrm>
            <a:off x="2696707" y="4262643"/>
            <a:ext cx="1035047" cy="1618561"/>
          </a:xfrm>
          <a:custGeom>
            <a:avLst/>
            <a:gdLst>
              <a:gd name="connsiteX0" fmla="*/ 31225 w 1610755"/>
              <a:gd name="connsiteY0" fmla="*/ 32567 h 2269607"/>
              <a:gd name="connsiteX1" fmla="*/ 634906 w 1610755"/>
              <a:gd name="connsiteY1" fmla="*/ 2251985 h 2269607"/>
              <a:gd name="connsiteX2" fmla="*/ 1602572 w 1610755"/>
              <a:gd name="connsiteY2" fmla="*/ 1017988 h 2269607"/>
              <a:gd name="connsiteX3" fmla="*/ 31225 w 1610755"/>
              <a:gd name="connsiteY3" fmla="*/ 32567 h 2269607"/>
            </a:gdLst>
            <a:ahLst/>
            <a:cxnLst>
              <a:cxn ang="0">
                <a:pos x="connsiteX0" y="connsiteY0"/>
              </a:cxn>
              <a:cxn ang="0">
                <a:pos x="connsiteX1" y="connsiteY1"/>
              </a:cxn>
              <a:cxn ang="0">
                <a:pos x="connsiteX2" y="connsiteY2"/>
              </a:cxn>
              <a:cxn ang="0">
                <a:pos x="connsiteX3" y="connsiteY3"/>
              </a:cxn>
            </a:cxnLst>
            <a:rect l="l" t="t" r="r" b="b"/>
            <a:pathLst>
              <a:path w="1610755" h="2269607">
                <a:moveTo>
                  <a:pt x="31225" y="32567"/>
                </a:moveTo>
                <a:cubicBezTo>
                  <a:pt x="-130053" y="238233"/>
                  <a:pt x="373015" y="2087748"/>
                  <a:pt x="634906" y="2251985"/>
                </a:cubicBezTo>
                <a:cubicBezTo>
                  <a:pt x="896797" y="2416222"/>
                  <a:pt x="1700226" y="1387891"/>
                  <a:pt x="1602572" y="1017988"/>
                </a:cubicBezTo>
                <a:cubicBezTo>
                  <a:pt x="1504918" y="648085"/>
                  <a:pt x="192503" y="-173099"/>
                  <a:pt x="31225" y="32567"/>
                </a:cubicBezTo>
                <a:close/>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stretch>
            <a:fillRect/>
          </a:stretch>
        </p:blipFill>
        <p:spPr>
          <a:xfrm>
            <a:off x="4293321" y="835435"/>
            <a:ext cx="4237532" cy="4909336"/>
          </a:xfrm>
          <a:prstGeom prst="rect">
            <a:avLst/>
          </a:prstGeom>
        </p:spPr>
      </p:pic>
      <p:sp>
        <p:nvSpPr>
          <p:cNvPr id="8" name="Freeform: Shape 7"/>
          <p:cNvSpPr/>
          <p:nvPr/>
        </p:nvSpPr>
        <p:spPr>
          <a:xfrm>
            <a:off x="6283741" y="1684444"/>
            <a:ext cx="919022" cy="1328280"/>
          </a:xfrm>
          <a:custGeom>
            <a:avLst/>
            <a:gdLst>
              <a:gd name="connsiteX0" fmla="*/ 279726 w 1301277"/>
              <a:gd name="connsiteY0" fmla="*/ 1910162 h 1910671"/>
              <a:gd name="connsiteX1" fmla="*/ 1300658 w 1301277"/>
              <a:gd name="connsiteY1" fmla="*/ 90240 h 1910671"/>
              <a:gd name="connsiteX2" fmla="*/ 119928 w 1301277"/>
              <a:gd name="connsiteY2" fmla="*/ 276671 h 1910671"/>
              <a:gd name="connsiteX3" fmla="*/ 57784 w 1301277"/>
              <a:gd name="connsiteY3" fmla="*/ 276671 h 1910671"/>
              <a:gd name="connsiteX4" fmla="*/ 279726 w 1301277"/>
              <a:gd name="connsiteY4" fmla="*/ 1910162 h 1910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1277" h="1910671">
                <a:moveTo>
                  <a:pt x="279726" y="1910162"/>
                </a:moveTo>
                <a:cubicBezTo>
                  <a:pt x="486872" y="1879090"/>
                  <a:pt x="1327291" y="362488"/>
                  <a:pt x="1300658" y="90240"/>
                </a:cubicBezTo>
                <a:cubicBezTo>
                  <a:pt x="1274025" y="-182008"/>
                  <a:pt x="327074" y="245599"/>
                  <a:pt x="119928" y="276671"/>
                </a:cubicBezTo>
                <a:cubicBezTo>
                  <a:pt x="-87218" y="307743"/>
                  <a:pt x="31151" y="10341"/>
                  <a:pt x="57784" y="276671"/>
                </a:cubicBezTo>
                <a:cubicBezTo>
                  <a:pt x="84417" y="543001"/>
                  <a:pt x="72580" y="1941234"/>
                  <a:pt x="279726" y="1910162"/>
                </a:cubicBezTo>
                <a:close/>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4868345" y="1553880"/>
            <a:ext cx="1198257" cy="1466701"/>
          </a:xfrm>
          <a:custGeom>
            <a:avLst/>
            <a:gdLst>
              <a:gd name="connsiteX0" fmla="*/ 1677758 w 1696655"/>
              <a:gd name="connsiteY0" fmla="*/ 2101265 h 2109784"/>
              <a:gd name="connsiteX1" fmla="*/ 861012 w 1696655"/>
              <a:gd name="connsiteY1" fmla="*/ 50523 h 2109784"/>
              <a:gd name="connsiteX2" fmla="*/ 17634 w 1696655"/>
              <a:gd name="connsiteY2" fmla="*/ 751859 h 2109784"/>
              <a:gd name="connsiteX3" fmla="*/ 1677758 w 1696655"/>
              <a:gd name="connsiteY3" fmla="*/ 2101265 h 2109784"/>
            </a:gdLst>
            <a:ahLst/>
            <a:cxnLst>
              <a:cxn ang="0">
                <a:pos x="connsiteX0" y="connsiteY0"/>
              </a:cxn>
              <a:cxn ang="0">
                <a:pos x="connsiteX1" y="connsiteY1"/>
              </a:cxn>
              <a:cxn ang="0">
                <a:pos x="connsiteX2" y="connsiteY2"/>
              </a:cxn>
              <a:cxn ang="0">
                <a:pos x="connsiteX3" y="connsiteY3"/>
              </a:cxn>
            </a:cxnLst>
            <a:rect l="l" t="t" r="r" b="b"/>
            <a:pathLst>
              <a:path w="1696655" h="2109784">
                <a:moveTo>
                  <a:pt x="1677758" y="2101265"/>
                </a:moveTo>
                <a:cubicBezTo>
                  <a:pt x="1818321" y="1984376"/>
                  <a:pt x="1137699" y="275424"/>
                  <a:pt x="861012" y="50523"/>
                </a:cubicBezTo>
                <a:cubicBezTo>
                  <a:pt x="584325" y="-174378"/>
                  <a:pt x="-119970" y="404150"/>
                  <a:pt x="17634" y="751859"/>
                </a:cubicBezTo>
                <a:cubicBezTo>
                  <a:pt x="155238" y="1099568"/>
                  <a:pt x="1537195" y="2218154"/>
                  <a:pt x="1677758" y="2101265"/>
                </a:cubicBezTo>
                <a:close/>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809388" y="4167306"/>
            <a:ext cx="1230095" cy="1343398"/>
          </a:xfrm>
          <a:custGeom>
            <a:avLst/>
            <a:gdLst>
              <a:gd name="connsiteX0" fmla="*/ 15609 w 1741735"/>
              <a:gd name="connsiteY0" fmla="*/ 24163 h 1932418"/>
              <a:gd name="connsiteX1" fmla="*/ 921131 w 1741735"/>
              <a:gd name="connsiteY1" fmla="*/ 1915107 h 1932418"/>
              <a:gd name="connsiteX2" fmla="*/ 1720121 w 1741735"/>
              <a:gd name="connsiteY2" fmla="*/ 911930 h 1932418"/>
              <a:gd name="connsiteX3" fmla="*/ 15609 w 1741735"/>
              <a:gd name="connsiteY3" fmla="*/ 24163 h 1932418"/>
            </a:gdLst>
            <a:ahLst/>
            <a:cxnLst>
              <a:cxn ang="0">
                <a:pos x="connsiteX0" y="connsiteY0"/>
              </a:cxn>
              <a:cxn ang="0">
                <a:pos x="connsiteX1" y="connsiteY1"/>
              </a:cxn>
              <a:cxn ang="0">
                <a:pos x="connsiteX2" y="connsiteY2"/>
              </a:cxn>
              <a:cxn ang="0">
                <a:pos x="connsiteX3" y="connsiteY3"/>
              </a:cxn>
            </a:cxnLst>
            <a:rect l="l" t="t" r="r" b="b"/>
            <a:pathLst>
              <a:path w="1741735" h="1932418">
                <a:moveTo>
                  <a:pt x="15609" y="24163"/>
                </a:moveTo>
                <a:cubicBezTo>
                  <a:pt x="-117556" y="191359"/>
                  <a:pt x="637046" y="1767146"/>
                  <a:pt x="921131" y="1915107"/>
                </a:cubicBezTo>
                <a:cubicBezTo>
                  <a:pt x="1205216" y="2063068"/>
                  <a:pt x="1869562" y="1222649"/>
                  <a:pt x="1720121" y="911930"/>
                </a:cubicBezTo>
                <a:cubicBezTo>
                  <a:pt x="1570680" y="601211"/>
                  <a:pt x="148774" y="-143033"/>
                  <a:pt x="15609" y="24163"/>
                </a:cubicBezTo>
                <a:close/>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p:cNvSpPr/>
          <p:nvPr/>
        </p:nvSpPr>
        <p:spPr>
          <a:xfrm>
            <a:off x="6878899" y="1948645"/>
            <a:ext cx="1381461" cy="1181113"/>
          </a:xfrm>
          <a:custGeom>
            <a:avLst/>
            <a:gdLst>
              <a:gd name="connsiteX0" fmla="*/ 1102 w 1956061"/>
              <a:gd name="connsiteY0" fmla="*/ 1617527 h 1698978"/>
              <a:gd name="connsiteX1" fmla="*/ 1572450 w 1956061"/>
              <a:gd name="connsiteY1" fmla="*/ 1791 h 1698978"/>
              <a:gd name="connsiteX2" fmla="*/ 1838780 w 1956061"/>
              <a:gd name="connsiteY2" fmla="*/ 1306809 h 1698978"/>
              <a:gd name="connsiteX3" fmla="*/ 1102 w 1956061"/>
              <a:gd name="connsiteY3" fmla="*/ 1617527 h 1698978"/>
            </a:gdLst>
            <a:ahLst/>
            <a:cxnLst>
              <a:cxn ang="0">
                <a:pos x="connsiteX0" y="connsiteY0"/>
              </a:cxn>
              <a:cxn ang="0">
                <a:pos x="connsiteX1" y="connsiteY1"/>
              </a:cxn>
              <a:cxn ang="0">
                <a:pos x="connsiteX2" y="connsiteY2"/>
              </a:cxn>
              <a:cxn ang="0">
                <a:pos x="connsiteX3" y="connsiteY3"/>
              </a:cxn>
            </a:cxnLst>
            <a:rect l="l" t="t" r="r" b="b"/>
            <a:pathLst>
              <a:path w="1956061" h="1698978">
                <a:moveTo>
                  <a:pt x="1102" y="1617527"/>
                </a:moveTo>
                <a:cubicBezTo>
                  <a:pt x="-43286" y="1400024"/>
                  <a:pt x="1266170" y="53577"/>
                  <a:pt x="1572450" y="1791"/>
                </a:cubicBezTo>
                <a:cubicBezTo>
                  <a:pt x="1878730" y="-49995"/>
                  <a:pt x="2103630" y="1036040"/>
                  <a:pt x="1838780" y="1306809"/>
                </a:cubicBezTo>
                <a:cubicBezTo>
                  <a:pt x="1573930" y="1577578"/>
                  <a:pt x="45490" y="1835030"/>
                  <a:pt x="1102" y="1617527"/>
                </a:cubicBezTo>
                <a:close/>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62797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54305" y="1957387"/>
            <a:ext cx="6071627" cy="4694841"/>
          </a:xfrm>
          <a:prstGeom prst="rect">
            <a:avLst/>
          </a:prstGeom>
        </p:spPr>
      </p:pic>
      <p:pic>
        <p:nvPicPr>
          <p:cNvPr id="3" name="Picture 2"/>
          <p:cNvPicPr>
            <a:picLocks noChangeAspect="1"/>
          </p:cNvPicPr>
          <p:nvPr/>
        </p:nvPicPr>
        <p:blipFill>
          <a:blip r:embed="rId3"/>
          <a:stretch>
            <a:fillRect/>
          </a:stretch>
        </p:blipFill>
        <p:spPr>
          <a:xfrm>
            <a:off x="604967" y="457199"/>
            <a:ext cx="6998224" cy="1353671"/>
          </a:xfrm>
          <a:prstGeom prst="rect">
            <a:avLst/>
          </a:prstGeom>
        </p:spPr>
      </p:pic>
    </p:spTree>
    <p:extLst>
      <p:ext uri="{BB962C8B-B14F-4D97-AF65-F5344CB8AC3E}">
        <p14:creationId xmlns:p14="http://schemas.microsoft.com/office/powerpoint/2010/main" val="1383590307"/>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1831359" y="1115894"/>
            <a:ext cx="643890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8100" tIns="38100" rIns="38100" bIns="38100" numCol="1" anchor="ctr" anchorCtr="0" compatLnSpc="1">
            <a:prstTxWarp prst="textNoShape">
              <a:avLst/>
            </a:prstTxWarp>
          </a:bodyPr>
          <a:lstStyle>
            <a:lvl1pPr algn="l" rtl="0" eaLnBrk="0" fontAlgn="base" hangingPunct="0">
              <a:spcBef>
                <a:spcPct val="0"/>
              </a:spcBef>
              <a:spcAft>
                <a:spcPct val="0"/>
              </a:spcAft>
              <a:defRPr sz="4000">
                <a:solidFill>
                  <a:schemeClr val="tx1"/>
                </a:solidFill>
                <a:latin typeface="Verdana" pitchFamily="34" charset="0"/>
                <a:ea typeface="Verdana" pitchFamily="34" charset="0"/>
                <a:cs typeface="Verdana" pitchFamily="34" charset="0"/>
                <a:sym typeface="Lucida Grande"/>
              </a:defRPr>
            </a:lvl1pPr>
            <a:lvl2pPr algn="l" rtl="0" eaLnBrk="0" fontAlgn="base" hangingPunct="0">
              <a:spcBef>
                <a:spcPct val="0"/>
              </a:spcBef>
              <a:spcAft>
                <a:spcPct val="0"/>
              </a:spcAft>
              <a:defRPr sz="4000">
                <a:solidFill>
                  <a:schemeClr val="tx1"/>
                </a:solidFill>
                <a:latin typeface="Verdana" pitchFamily="34" charset="0"/>
                <a:ea typeface="MS PGothic" pitchFamily="34" charset="-128"/>
                <a:cs typeface="MS PGothic" pitchFamily="34" charset="-128"/>
                <a:sym typeface="Lucida Grande"/>
              </a:defRPr>
            </a:lvl2pPr>
            <a:lvl3pPr algn="l" rtl="0" eaLnBrk="0" fontAlgn="base" hangingPunct="0">
              <a:spcBef>
                <a:spcPct val="0"/>
              </a:spcBef>
              <a:spcAft>
                <a:spcPct val="0"/>
              </a:spcAft>
              <a:defRPr sz="4000">
                <a:solidFill>
                  <a:schemeClr val="tx1"/>
                </a:solidFill>
                <a:latin typeface="Verdana" pitchFamily="34" charset="0"/>
                <a:ea typeface="MS PGothic" pitchFamily="34" charset="-128"/>
                <a:cs typeface="MS PGothic" pitchFamily="34" charset="-128"/>
                <a:sym typeface="Lucida Grande"/>
              </a:defRPr>
            </a:lvl3pPr>
            <a:lvl4pPr algn="l" rtl="0" eaLnBrk="0" fontAlgn="base" hangingPunct="0">
              <a:spcBef>
                <a:spcPct val="0"/>
              </a:spcBef>
              <a:spcAft>
                <a:spcPct val="0"/>
              </a:spcAft>
              <a:defRPr sz="4000">
                <a:solidFill>
                  <a:schemeClr val="tx1"/>
                </a:solidFill>
                <a:latin typeface="Verdana" pitchFamily="34" charset="0"/>
                <a:ea typeface="MS PGothic" pitchFamily="34" charset="-128"/>
                <a:cs typeface="MS PGothic" pitchFamily="34" charset="-128"/>
                <a:sym typeface="Lucida Grande"/>
              </a:defRPr>
            </a:lvl4pPr>
            <a:lvl5pPr algn="l" rtl="0" eaLnBrk="0" fontAlgn="base" hangingPunct="0">
              <a:spcBef>
                <a:spcPct val="0"/>
              </a:spcBef>
              <a:spcAft>
                <a:spcPct val="0"/>
              </a:spcAft>
              <a:defRPr sz="4000">
                <a:solidFill>
                  <a:schemeClr val="tx1"/>
                </a:solidFill>
                <a:latin typeface="Verdana" pitchFamily="34" charset="0"/>
                <a:ea typeface="MS PGothic" pitchFamily="34" charset="-128"/>
                <a:cs typeface="MS PGothic" pitchFamily="34" charset="-128"/>
                <a:sym typeface="Lucida Grande"/>
              </a:defRPr>
            </a:lvl5pPr>
            <a:lvl6pPr marL="457200" algn="l" rtl="0" fontAlgn="base">
              <a:spcBef>
                <a:spcPct val="0"/>
              </a:spcBef>
              <a:spcAft>
                <a:spcPct val="0"/>
              </a:spcAft>
              <a:defRPr sz="4400">
                <a:solidFill>
                  <a:schemeClr val="tx1"/>
                </a:solidFill>
                <a:latin typeface="Lucida Grande" pitchFamily="-112" charset="0"/>
                <a:ea typeface="ヒラギノ角ゴ ProN W3" pitchFamily="-112" charset="-128"/>
                <a:sym typeface="Lucida Grande" pitchFamily="-112" charset="0"/>
              </a:defRPr>
            </a:lvl6pPr>
            <a:lvl7pPr marL="914400" algn="l" rtl="0" fontAlgn="base">
              <a:spcBef>
                <a:spcPct val="0"/>
              </a:spcBef>
              <a:spcAft>
                <a:spcPct val="0"/>
              </a:spcAft>
              <a:defRPr sz="4400">
                <a:solidFill>
                  <a:schemeClr val="tx1"/>
                </a:solidFill>
                <a:latin typeface="Lucida Grande" pitchFamily="-112" charset="0"/>
                <a:ea typeface="ヒラギノ角ゴ ProN W3" pitchFamily="-112" charset="-128"/>
                <a:sym typeface="Lucida Grande" pitchFamily="-112" charset="0"/>
              </a:defRPr>
            </a:lvl7pPr>
            <a:lvl8pPr marL="1371600" algn="l" rtl="0" fontAlgn="base">
              <a:spcBef>
                <a:spcPct val="0"/>
              </a:spcBef>
              <a:spcAft>
                <a:spcPct val="0"/>
              </a:spcAft>
              <a:defRPr sz="4400">
                <a:solidFill>
                  <a:schemeClr val="tx1"/>
                </a:solidFill>
                <a:latin typeface="Lucida Grande" pitchFamily="-112" charset="0"/>
                <a:ea typeface="ヒラギノ角ゴ ProN W3" pitchFamily="-112" charset="-128"/>
                <a:sym typeface="Lucida Grande" pitchFamily="-112" charset="0"/>
              </a:defRPr>
            </a:lvl8pPr>
            <a:lvl9pPr marL="1828800" algn="l" rtl="0" fontAlgn="base">
              <a:spcBef>
                <a:spcPct val="0"/>
              </a:spcBef>
              <a:spcAft>
                <a:spcPct val="0"/>
              </a:spcAft>
              <a:defRPr sz="4400">
                <a:solidFill>
                  <a:schemeClr val="tx1"/>
                </a:solidFill>
                <a:latin typeface="Lucida Grande" pitchFamily="-112" charset="0"/>
                <a:ea typeface="ヒラギノ角ゴ ProN W3" pitchFamily="-112" charset="-128"/>
                <a:sym typeface="Lucida Grande" pitchFamily="-112"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chemeClr val="tx1"/>
                </a:solidFill>
                <a:effectLst/>
                <a:uLnTx/>
                <a:uFillTx/>
                <a:latin typeface="Segoe UI" pitchFamily="34" charset="0"/>
                <a:ea typeface="Segoe UI" pitchFamily="34" charset="0"/>
                <a:cs typeface="Segoe UI" pitchFamily="34" charset="0"/>
                <a:sym typeface="Lucida Grande"/>
              </a:rPr>
              <a:t>Create strong passwords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0" cap="none" spc="0" normalizeH="0" baseline="0" noProof="0" dirty="0">
                <a:ln>
                  <a:noFill/>
                </a:ln>
                <a:solidFill>
                  <a:schemeClr val="tx1"/>
                </a:solidFill>
                <a:effectLst/>
                <a:uLnTx/>
                <a:uFillTx/>
                <a:latin typeface="Segoe UI" pitchFamily="34" charset="0"/>
                <a:ea typeface="Segoe UI" pitchFamily="34" charset="0"/>
                <a:cs typeface="Segoe UI" pitchFamily="34" charset="0"/>
                <a:sym typeface="Lucida Grande"/>
              </a:rPr>
              <a:t>Which passwords are weak?</a:t>
            </a:r>
          </a:p>
        </p:txBody>
      </p:sp>
      <p:sp>
        <p:nvSpPr>
          <p:cNvPr id="8" name="TextBox 7"/>
          <p:cNvSpPr txBox="1"/>
          <p:nvPr/>
        </p:nvSpPr>
        <p:spPr>
          <a:xfrm>
            <a:off x="-228600" y="6054804"/>
            <a:ext cx="8610600" cy="110799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6600" b="0" i="0" u="none" strike="noStrike" kern="0" cap="none" spc="0" normalizeH="0" baseline="0" noProof="0" dirty="0">
                <a:ln>
                  <a:noFill/>
                </a:ln>
                <a:solidFill>
                  <a:srgbClr val="6BBD46">
                    <a:alpha val="20000"/>
                  </a:srgbClr>
                </a:solidFill>
                <a:effectLst/>
                <a:uLnTx/>
                <a:uFillTx/>
              </a:rPr>
              <a:t>Step 4</a:t>
            </a:r>
          </a:p>
        </p:txBody>
      </p:sp>
      <p:sp>
        <p:nvSpPr>
          <p:cNvPr id="24" name="Rectangle 23"/>
          <p:cNvSpPr/>
          <p:nvPr/>
        </p:nvSpPr>
        <p:spPr>
          <a:xfrm>
            <a:off x="4866080" y="5470026"/>
            <a:ext cx="184730" cy="369332"/>
          </a:xfrm>
          <a:prstGeom prst="rect">
            <a:avLst/>
          </a:prstGeom>
          <a:solidFill>
            <a:schemeClr val="bg1"/>
          </a:solidFill>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tx1"/>
              </a:solidFill>
              <a:effectLst/>
              <a:uLnTx/>
              <a:uFillTx/>
              <a:latin typeface="Segoe UI" pitchFamily="34" charset="0"/>
              <a:ea typeface="Segoe UI" pitchFamily="34" charset="0"/>
              <a:cs typeface="Segoe UI" pitchFamily="34" charset="0"/>
            </a:endParaRPr>
          </a:p>
        </p:txBody>
      </p:sp>
      <p:sp>
        <p:nvSpPr>
          <p:cNvPr id="10" name="TextBox 9"/>
          <p:cNvSpPr txBox="1"/>
          <p:nvPr/>
        </p:nvSpPr>
        <p:spPr>
          <a:xfrm>
            <a:off x="1384237" y="2274832"/>
            <a:ext cx="6858802" cy="144655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dirty="0">
                <a:ln>
                  <a:noFill/>
                </a:ln>
                <a:solidFill>
                  <a:sysClr val="windowText" lastClr="000000"/>
                </a:solidFill>
                <a:effectLst/>
                <a:uLnTx/>
                <a:uFillTx/>
              </a:rPr>
              <a:t>Don’t Trust Password Strength Meters</a:t>
            </a:r>
          </a:p>
        </p:txBody>
      </p:sp>
      <p:sp>
        <p:nvSpPr>
          <p:cNvPr id="25" name="TextBox 24"/>
          <p:cNvSpPr txBox="1"/>
          <p:nvPr/>
        </p:nvSpPr>
        <p:spPr>
          <a:xfrm>
            <a:off x="4007224" y="4052047"/>
            <a:ext cx="2420470" cy="76944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srgbClr val="FF0000"/>
                </a:solidFill>
                <a:effectLst/>
                <a:uLnTx/>
                <a:uFillTx/>
              </a:rPr>
              <a:t>WHY?</a:t>
            </a:r>
          </a:p>
        </p:txBody>
      </p:sp>
      <p:pic>
        <p:nvPicPr>
          <p:cNvPr id="26" name="Picture 25"/>
          <p:cNvPicPr>
            <a:picLocks noChangeAspect="1"/>
          </p:cNvPicPr>
          <p:nvPr/>
        </p:nvPicPr>
        <p:blipFill>
          <a:blip r:embed="rId3"/>
          <a:stretch>
            <a:fillRect/>
          </a:stretch>
        </p:blipFill>
        <p:spPr>
          <a:xfrm>
            <a:off x="2725067" y="4797928"/>
            <a:ext cx="3702627" cy="1946865"/>
          </a:xfrm>
          <a:prstGeom prst="rect">
            <a:avLst/>
          </a:prstGeom>
        </p:spPr>
      </p:pic>
    </p:spTree>
    <p:extLst>
      <p:ext uri="{BB962C8B-B14F-4D97-AF65-F5344CB8AC3E}">
        <p14:creationId xmlns:p14="http://schemas.microsoft.com/office/powerpoint/2010/main" val="41199790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42314" y="715474"/>
            <a:ext cx="5957266" cy="4000500"/>
          </a:xfrm>
          <a:prstGeom prst="rect">
            <a:avLst/>
          </a:prstGeom>
        </p:spPr>
      </p:pic>
      <p:pic>
        <p:nvPicPr>
          <p:cNvPr id="4" name="Picture 3"/>
          <p:cNvPicPr>
            <a:picLocks noChangeAspect="1"/>
          </p:cNvPicPr>
          <p:nvPr/>
        </p:nvPicPr>
        <p:blipFill>
          <a:blip r:embed="rId3"/>
          <a:stretch>
            <a:fillRect/>
          </a:stretch>
        </p:blipFill>
        <p:spPr>
          <a:xfrm>
            <a:off x="5383782" y="77407"/>
            <a:ext cx="3660962" cy="2699184"/>
          </a:xfrm>
          <a:prstGeom prst="rect">
            <a:avLst/>
          </a:prstGeom>
        </p:spPr>
      </p:pic>
      <p:pic>
        <p:nvPicPr>
          <p:cNvPr id="5" name="Picture 4"/>
          <p:cNvPicPr>
            <a:picLocks noChangeAspect="1"/>
          </p:cNvPicPr>
          <p:nvPr/>
        </p:nvPicPr>
        <p:blipFill>
          <a:blip r:embed="rId4"/>
          <a:stretch>
            <a:fillRect/>
          </a:stretch>
        </p:blipFill>
        <p:spPr>
          <a:xfrm>
            <a:off x="6099580" y="3156491"/>
            <a:ext cx="2945164" cy="2681979"/>
          </a:xfrm>
          <a:prstGeom prst="rect">
            <a:avLst/>
          </a:prstGeom>
        </p:spPr>
      </p:pic>
      <p:pic>
        <p:nvPicPr>
          <p:cNvPr id="6" name="Picture 5"/>
          <p:cNvPicPr>
            <a:picLocks noChangeAspect="1"/>
          </p:cNvPicPr>
          <p:nvPr/>
        </p:nvPicPr>
        <p:blipFill>
          <a:blip r:embed="rId5"/>
          <a:stretch>
            <a:fillRect/>
          </a:stretch>
        </p:blipFill>
        <p:spPr>
          <a:xfrm>
            <a:off x="0" y="5095874"/>
            <a:ext cx="7381875" cy="1762125"/>
          </a:xfrm>
          <a:prstGeom prst="rect">
            <a:avLst/>
          </a:prstGeom>
        </p:spPr>
      </p:pic>
    </p:spTree>
    <p:extLst>
      <p:ext uri="{BB962C8B-B14F-4D97-AF65-F5344CB8AC3E}">
        <p14:creationId xmlns:p14="http://schemas.microsoft.com/office/powerpoint/2010/main" val="4191075800"/>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1790698" y="1676400"/>
            <a:ext cx="643890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8100" tIns="38100" rIns="38100" bIns="38100" numCol="1" anchor="ctr" anchorCtr="0" compatLnSpc="1">
            <a:prstTxWarp prst="textNoShape">
              <a:avLst/>
            </a:prstTxWarp>
          </a:bodyPr>
          <a:lstStyle>
            <a:lvl1pPr algn="l" rtl="0" eaLnBrk="0" fontAlgn="base" hangingPunct="0">
              <a:spcBef>
                <a:spcPct val="0"/>
              </a:spcBef>
              <a:spcAft>
                <a:spcPct val="0"/>
              </a:spcAft>
              <a:defRPr sz="4000">
                <a:solidFill>
                  <a:schemeClr val="tx1"/>
                </a:solidFill>
                <a:latin typeface="Verdana" pitchFamily="34" charset="0"/>
                <a:ea typeface="Verdana" pitchFamily="34" charset="0"/>
                <a:cs typeface="Verdana" pitchFamily="34" charset="0"/>
                <a:sym typeface="Lucida Grande"/>
              </a:defRPr>
            </a:lvl1pPr>
            <a:lvl2pPr algn="l" rtl="0" eaLnBrk="0" fontAlgn="base" hangingPunct="0">
              <a:spcBef>
                <a:spcPct val="0"/>
              </a:spcBef>
              <a:spcAft>
                <a:spcPct val="0"/>
              </a:spcAft>
              <a:defRPr sz="4000">
                <a:solidFill>
                  <a:schemeClr val="tx1"/>
                </a:solidFill>
                <a:latin typeface="Verdana" pitchFamily="34" charset="0"/>
                <a:ea typeface="MS PGothic" pitchFamily="34" charset="-128"/>
                <a:cs typeface="MS PGothic" pitchFamily="34" charset="-128"/>
                <a:sym typeface="Lucida Grande"/>
              </a:defRPr>
            </a:lvl2pPr>
            <a:lvl3pPr algn="l" rtl="0" eaLnBrk="0" fontAlgn="base" hangingPunct="0">
              <a:spcBef>
                <a:spcPct val="0"/>
              </a:spcBef>
              <a:spcAft>
                <a:spcPct val="0"/>
              </a:spcAft>
              <a:defRPr sz="4000">
                <a:solidFill>
                  <a:schemeClr val="tx1"/>
                </a:solidFill>
                <a:latin typeface="Verdana" pitchFamily="34" charset="0"/>
                <a:ea typeface="MS PGothic" pitchFamily="34" charset="-128"/>
                <a:cs typeface="MS PGothic" pitchFamily="34" charset="-128"/>
                <a:sym typeface="Lucida Grande"/>
              </a:defRPr>
            </a:lvl3pPr>
            <a:lvl4pPr algn="l" rtl="0" eaLnBrk="0" fontAlgn="base" hangingPunct="0">
              <a:spcBef>
                <a:spcPct val="0"/>
              </a:spcBef>
              <a:spcAft>
                <a:spcPct val="0"/>
              </a:spcAft>
              <a:defRPr sz="4000">
                <a:solidFill>
                  <a:schemeClr val="tx1"/>
                </a:solidFill>
                <a:latin typeface="Verdana" pitchFamily="34" charset="0"/>
                <a:ea typeface="MS PGothic" pitchFamily="34" charset="-128"/>
                <a:cs typeface="MS PGothic" pitchFamily="34" charset="-128"/>
                <a:sym typeface="Lucida Grande"/>
              </a:defRPr>
            </a:lvl4pPr>
            <a:lvl5pPr algn="l" rtl="0" eaLnBrk="0" fontAlgn="base" hangingPunct="0">
              <a:spcBef>
                <a:spcPct val="0"/>
              </a:spcBef>
              <a:spcAft>
                <a:spcPct val="0"/>
              </a:spcAft>
              <a:defRPr sz="4000">
                <a:solidFill>
                  <a:schemeClr val="tx1"/>
                </a:solidFill>
                <a:latin typeface="Verdana" pitchFamily="34" charset="0"/>
                <a:ea typeface="MS PGothic" pitchFamily="34" charset="-128"/>
                <a:cs typeface="MS PGothic" pitchFamily="34" charset="-128"/>
                <a:sym typeface="Lucida Grande"/>
              </a:defRPr>
            </a:lvl5pPr>
            <a:lvl6pPr marL="457200" algn="l" rtl="0" fontAlgn="base">
              <a:spcBef>
                <a:spcPct val="0"/>
              </a:spcBef>
              <a:spcAft>
                <a:spcPct val="0"/>
              </a:spcAft>
              <a:defRPr sz="4400">
                <a:solidFill>
                  <a:schemeClr val="tx1"/>
                </a:solidFill>
                <a:latin typeface="Lucida Grande" pitchFamily="-112" charset="0"/>
                <a:ea typeface="ヒラギノ角ゴ ProN W3" pitchFamily="-112" charset="-128"/>
                <a:sym typeface="Lucida Grande" pitchFamily="-112" charset="0"/>
              </a:defRPr>
            </a:lvl6pPr>
            <a:lvl7pPr marL="914400" algn="l" rtl="0" fontAlgn="base">
              <a:spcBef>
                <a:spcPct val="0"/>
              </a:spcBef>
              <a:spcAft>
                <a:spcPct val="0"/>
              </a:spcAft>
              <a:defRPr sz="4400">
                <a:solidFill>
                  <a:schemeClr val="tx1"/>
                </a:solidFill>
                <a:latin typeface="Lucida Grande" pitchFamily="-112" charset="0"/>
                <a:ea typeface="ヒラギノ角ゴ ProN W3" pitchFamily="-112" charset="-128"/>
                <a:sym typeface="Lucida Grande" pitchFamily="-112" charset="0"/>
              </a:defRPr>
            </a:lvl7pPr>
            <a:lvl8pPr marL="1371600" algn="l" rtl="0" fontAlgn="base">
              <a:spcBef>
                <a:spcPct val="0"/>
              </a:spcBef>
              <a:spcAft>
                <a:spcPct val="0"/>
              </a:spcAft>
              <a:defRPr sz="4400">
                <a:solidFill>
                  <a:schemeClr val="tx1"/>
                </a:solidFill>
                <a:latin typeface="Lucida Grande" pitchFamily="-112" charset="0"/>
                <a:ea typeface="ヒラギノ角ゴ ProN W3" pitchFamily="-112" charset="-128"/>
                <a:sym typeface="Lucida Grande" pitchFamily="-112" charset="0"/>
              </a:defRPr>
            </a:lvl8pPr>
            <a:lvl9pPr marL="1828800" algn="l" rtl="0" fontAlgn="base">
              <a:spcBef>
                <a:spcPct val="0"/>
              </a:spcBef>
              <a:spcAft>
                <a:spcPct val="0"/>
              </a:spcAft>
              <a:defRPr sz="4400">
                <a:solidFill>
                  <a:schemeClr val="tx1"/>
                </a:solidFill>
                <a:latin typeface="Lucida Grande" pitchFamily="-112" charset="0"/>
                <a:ea typeface="ヒラギノ角ゴ ProN W3" pitchFamily="-112" charset="-128"/>
                <a:sym typeface="Lucida Grande" pitchFamily="-112"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chemeClr val="tx1"/>
                </a:solidFill>
                <a:effectLst/>
                <a:uLnTx/>
                <a:uFillTx/>
                <a:latin typeface="Segoe UI" pitchFamily="34" charset="0"/>
                <a:ea typeface="Segoe UI" pitchFamily="34" charset="0"/>
                <a:cs typeface="Segoe UI" pitchFamily="34" charset="0"/>
                <a:sym typeface="Lucida Grande"/>
              </a:rPr>
              <a:t>Create strong passwords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0" cap="none" spc="0" normalizeH="0" baseline="0" noProof="0" dirty="0">
                <a:ln>
                  <a:noFill/>
                </a:ln>
                <a:solidFill>
                  <a:schemeClr val="tx1"/>
                </a:solidFill>
                <a:effectLst/>
                <a:uLnTx/>
                <a:uFillTx/>
                <a:latin typeface="Segoe UI" pitchFamily="34" charset="0"/>
                <a:ea typeface="Segoe UI" pitchFamily="34" charset="0"/>
                <a:cs typeface="Segoe UI" pitchFamily="34" charset="0"/>
                <a:sym typeface="Lucida Grande"/>
              </a:rPr>
              <a:t>Which passwords are weak?</a:t>
            </a:r>
          </a:p>
        </p:txBody>
      </p:sp>
      <p:grpSp>
        <p:nvGrpSpPr>
          <p:cNvPr id="11" name="Group 10"/>
          <p:cNvGrpSpPr/>
          <p:nvPr/>
        </p:nvGrpSpPr>
        <p:grpSpPr>
          <a:xfrm>
            <a:off x="3320145" y="4575481"/>
            <a:ext cx="3276600" cy="914400"/>
            <a:chOff x="5524500" y="3771900"/>
            <a:chExt cx="3276600" cy="914400"/>
          </a:xfrm>
        </p:grpSpPr>
        <p:sp>
          <p:nvSpPr>
            <p:cNvPr id="4" name="Rectangle 3"/>
            <p:cNvSpPr/>
            <p:nvPr/>
          </p:nvSpPr>
          <p:spPr bwMode="auto">
            <a:xfrm>
              <a:off x="5524500" y="3771900"/>
              <a:ext cx="3276600" cy="914400"/>
            </a:xfrm>
            <a:prstGeom prst="rect">
              <a:avLst/>
            </a:prstGeom>
            <a:solidFill>
              <a:srgbClr val="FF0000"/>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0" cap="none" spc="0" normalizeH="0" baseline="0" noProof="0">
                <a:ln>
                  <a:noFill/>
                </a:ln>
                <a:solidFill>
                  <a:srgbClr val="000000"/>
                </a:solidFill>
                <a:effectLst/>
                <a:uLnTx/>
                <a:uFillTx/>
                <a:latin typeface="Gill Sans" pitchFamily="-112" charset="0"/>
                <a:ea typeface="ヒラギノ角ゴ ProN W3" pitchFamily="-112" charset="-128"/>
                <a:sym typeface="Gill Sans" pitchFamily="-112" charset="0"/>
              </a:endParaRPr>
            </a:p>
          </p:txBody>
        </p:sp>
        <p:sp>
          <p:nvSpPr>
            <p:cNvPr id="5" name="TextBox 4"/>
            <p:cNvSpPr txBox="1"/>
            <p:nvPr/>
          </p:nvSpPr>
          <p:spPr>
            <a:xfrm>
              <a:off x="5524500" y="3817203"/>
              <a:ext cx="3276600" cy="83099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800" b="0" i="0" u="none" strike="noStrike" kern="0" cap="none" spc="0" normalizeH="0" baseline="0" noProof="0" dirty="0">
                  <a:ln>
                    <a:noFill/>
                  </a:ln>
                  <a:solidFill>
                    <a:schemeClr val="bg1"/>
                  </a:solidFill>
                  <a:effectLst/>
                  <a:uLnTx/>
                  <a:uFillTx/>
                  <a:latin typeface="Segoe UI Semibold" pitchFamily="34" charset="0"/>
                </a:rPr>
                <a:t>WEAK</a:t>
              </a:r>
            </a:p>
          </p:txBody>
        </p:sp>
      </p:grpSp>
      <p:sp>
        <p:nvSpPr>
          <p:cNvPr id="24" name="Rectangle 23"/>
          <p:cNvSpPr/>
          <p:nvPr/>
        </p:nvSpPr>
        <p:spPr>
          <a:xfrm>
            <a:off x="4866080" y="5470026"/>
            <a:ext cx="184730" cy="369332"/>
          </a:xfrm>
          <a:prstGeom prst="rect">
            <a:avLst/>
          </a:prstGeom>
          <a:solidFill>
            <a:schemeClr val="bg1"/>
          </a:solidFill>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tx1"/>
              </a:solidFill>
              <a:effectLst/>
              <a:uLnTx/>
              <a:uFillTx/>
              <a:latin typeface="Segoe UI" pitchFamily="34" charset="0"/>
              <a:ea typeface="Segoe UI" pitchFamily="34" charset="0"/>
              <a:cs typeface="Segoe UI" pitchFamily="34" charset="0"/>
            </a:endParaRPr>
          </a:p>
        </p:txBody>
      </p:sp>
      <p:sp>
        <p:nvSpPr>
          <p:cNvPr id="10" name="TextBox 9"/>
          <p:cNvSpPr txBox="1"/>
          <p:nvPr/>
        </p:nvSpPr>
        <p:spPr>
          <a:xfrm>
            <a:off x="1370798" y="2938117"/>
            <a:ext cx="6858802" cy="144655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sysClr val="windowText" lastClr="000000"/>
                </a:solidFill>
                <a:effectLst/>
                <a:uLnTx/>
                <a:uFillTx/>
              </a:rPr>
              <a:t>8 Characters?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sysClr val="windowText" lastClr="000000"/>
                </a:solidFill>
                <a:effectLst/>
                <a:uLnTx/>
                <a:uFillTx/>
              </a:rPr>
              <a:t>Even with Special Characters</a:t>
            </a:r>
          </a:p>
        </p:txBody>
      </p:sp>
      <p:pic>
        <p:nvPicPr>
          <p:cNvPr id="2" name="Picture 1"/>
          <p:cNvPicPr>
            <a:picLocks noChangeAspect="1"/>
          </p:cNvPicPr>
          <p:nvPr/>
        </p:nvPicPr>
        <p:blipFill>
          <a:blip r:embed="rId3"/>
          <a:stretch>
            <a:fillRect/>
          </a:stretch>
        </p:blipFill>
        <p:spPr>
          <a:xfrm>
            <a:off x="630172" y="128832"/>
            <a:ext cx="2981325" cy="1533525"/>
          </a:xfrm>
          <a:prstGeom prst="rect">
            <a:avLst/>
          </a:prstGeom>
        </p:spPr>
      </p:pic>
    </p:spTree>
    <p:extLst>
      <p:ext uri="{BB962C8B-B14F-4D97-AF65-F5344CB8AC3E}">
        <p14:creationId xmlns:p14="http://schemas.microsoft.com/office/powerpoint/2010/main" val="347243711"/>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1831359" y="1115894"/>
            <a:ext cx="643890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8100" tIns="38100" rIns="38100" bIns="38100" numCol="1" anchor="ctr" anchorCtr="0" compatLnSpc="1">
            <a:prstTxWarp prst="textNoShape">
              <a:avLst/>
            </a:prstTxWarp>
          </a:bodyPr>
          <a:lstStyle>
            <a:lvl1pPr algn="l" rtl="0" eaLnBrk="0" fontAlgn="base" hangingPunct="0">
              <a:spcBef>
                <a:spcPct val="0"/>
              </a:spcBef>
              <a:spcAft>
                <a:spcPct val="0"/>
              </a:spcAft>
              <a:defRPr sz="4000">
                <a:solidFill>
                  <a:schemeClr val="tx1"/>
                </a:solidFill>
                <a:latin typeface="Verdana" pitchFamily="34" charset="0"/>
                <a:ea typeface="Verdana" pitchFamily="34" charset="0"/>
                <a:cs typeface="Verdana" pitchFamily="34" charset="0"/>
                <a:sym typeface="Lucida Grande"/>
              </a:defRPr>
            </a:lvl1pPr>
            <a:lvl2pPr algn="l" rtl="0" eaLnBrk="0" fontAlgn="base" hangingPunct="0">
              <a:spcBef>
                <a:spcPct val="0"/>
              </a:spcBef>
              <a:spcAft>
                <a:spcPct val="0"/>
              </a:spcAft>
              <a:defRPr sz="4000">
                <a:solidFill>
                  <a:schemeClr val="tx1"/>
                </a:solidFill>
                <a:latin typeface="Verdana" pitchFamily="34" charset="0"/>
                <a:ea typeface="MS PGothic" pitchFamily="34" charset="-128"/>
                <a:cs typeface="MS PGothic" pitchFamily="34" charset="-128"/>
                <a:sym typeface="Lucida Grande"/>
              </a:defRPr>
            </a:lvl2pPr>
            <a:lvl3pPr algn="l" rtl="0" eaLnBrk="0" fontAlgn="base" hangingPunct="0">
              <a:spcBef>
                <a:spcPct val="0"/>
              </a:spcBef>
              <a:spcAft>
                <a:spcPct val="0"/>
              </a:spcAft>
              <a:defRPr sz="4000">
                <a:solidFill>
                  <a:schemeClr val="tx1"/>
                </a:solidFill>
                <a:latin typeface="Verdana" pitchFamily="34" charset="0"/>
                <a:ea typeface="MS PGothic" pitchFamily="34" charset="-128"/>
                <a:cs typeface="MS PGothic" pitchFamily="34" charset="-128"/>
                <a:sym typeface="Lucida Grande"/>
              </a:defRPr>
            </a:lvl3pPr>
            <a:lvl4pPr algn="l" rtl="0" eaLnBrk="0" fontAlgn="base" hangingPunct="0">
              <a:spcBef>
                <a:spcPct val="0"/>
              </a:spcBef>
              <a:spcAft>
                <a:spcPct val="0"/>
              </a:spcAft>
              <a:defRPr sz="4000">
                <a:solidFill>
                  <a:schemeClr val="tx1"/>
                </a:solidFill>
                <a:latin typeface="Verdana" pitchFamily="34" charset="0"/>
                <a:ea typeface="MS PGothic" pitchFamily="34" charset="-128"/>
                <a:cs typeface="MS PGothic" pitchFamily="34" charset="-128"/>
                <a:sym typeface="Lucida Grande"/>
              </a:defRPr>
            </a:lvl4pPr>
            <a:lvl5pPr algn="l" rtl="0" eaLnBrk="0" fontAlgn="base" hangingPunct="0">
              <a:spcBef>
                <a:spcPct val="0"/>
              </a:spcBef>
              <a:spcAft>
                <a:spcPct val="0"/>
              </a:spcAft>
              <a:defRPr sz="4000">
                <a:solidFill>
                  <a:schemeClr val="tx1"/>
                </a:solidFill>
                <a:latin typeface="Verdana" pitchFamily="34" charset="0"/>
                <a:ea typeface="MS PGothic" pitchFamily="34" charset="-128"/>
                <a:cs typeface="MS PGothic" pitchFamily="34" charset="-128"/>
                <a:sym typeface="Lucida Grande"/>
              </a:defRPr>
            </a:lvl5pPr>
            <a:lvl6pPr marL="457200" algn="l" rtl="0" fontAlgn="base">
              <a:spcBef>
                <a:spcPct val="0"/>
              </a:spcBef>
              <a:spcAft>
                <a:spcPct val="0"/>
              </a:spcAft>
              <a:defRPr sz="4400">
                <a:solidFill>
                  <a:schemeClr val="tx1"/>
                </a:solidFill>
                <a:latin typeface="Lucida Grande" pitchFamily="-112" charset="0"/>
                <a:ea typeface="ヒラギノ角ゴ ProN W3" pitchFamily="-112" charset="-128"/>
                <a:sym typeface="Lucida Grande" pitchFamily="-112" charset="0"/>
              </a:defRPr>
            </a:lvl6pPr>
            <a:lvl7pPr marL="914400" algn="l" rtl="0" fontAlgn="base">
              <a:spcBef>
                <a:spcPct val="0"/>
              </a:spcBef>
              <a:spcAft>
                <a:spcPct val="0"/>
              </a:spcAft>
              <a:defRPr sz="4400">
                <a:solidFill>
                  <a:schemeClr val="tx1"/>
                </a:solidFill>
                <a:latin typeface="Lucida Grande" pitchFamily="-112" charset="0"/>
                <a:ea typeface="ヒラギノ角ゴ ProN W3" pitchFamily="-112" charset="-128"/>
                <a:sym typeface="Lucida Grande" pitchFamily="-112" charset="0"/>
              </a:defRPr>
            </a:lvl7pPr>
            <a:lvl8pPr marL="1371600" algn="l" rtl="0" fontAlgn="base">
              <a:spcBef>
                <a:spcPct val="0"/>
              </a:spcBef>
              <a:spcAft>
                <a:spcPct val="0"/>
              </a:spcAft>
              <a:defRPr sz="4400">
                <a:solidFill>
                  <a:schemeClr val="tx1"/>
                </a:solidFill>
                <a:latin typeface="Lucida Grande" pitchFamily="-112" charset="0"/>
                <a:ea typeface="ヒラギノ角ゴ ProN W3" pitchFamily="-112" charset="-128"/>
                <a:sym typeface="Lucida Grande" pitchFamily="-112" charset="0"/>
              </a:defRPr>
            </a:lvl8pPr>
            <a:lvl9pPr marL="1828800" algn="l" rtl="0" fontAlgn="base">
              <a:spcBef>
                <a:spcPct val="0"/>
              </a:spcBef>
              <a:spcAft>
                <a:spcPct val="0"/>
              </a:spcAft>
              <a:defRPr sz="4400">
                <a:solidFill>
                  <a:schemeClr val="tx1"/>
                </a:solidFill>
                <a:latin typeface="Lucida Grande" pitchFamily="-112" charset="0"/>
                <a:ea typeface="ヒラギノ角ゴ ProN W3" pitchFamily="-112" charset="-128"/>
                <a:sym typeface="Lucida Grande" pitchFamily="-112"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chemeClr val="tx1"/>
                </a:solidFill>
                <a:effectLst/>
                <a:uLnTx/>
                <a:uFillTx/>
                <a:latin typeface="Segoe UI" pitchFamily="34" charset="0"/>
                <a:ea typeface="Segoe UI" pitchFamily="34" charset="0"/>
                <a:cs typeface="Segoe UI" pitchFamily="34" charset="0"/>
                <a:sym typeface="Lucida Grande"/>
              </a:rPr>
              <a:t>Create strong passwords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0" cap="none" spc="0" normalizeH="0" baseline="0" noProof="0" dirty="0">
                <a:ln>
                  <a:noFill/>
                </a:ln>
                <a:solidFill>
                  <a:schemeClr val="tx1"/>
                </a:solidFill>
                <a:effectLst/>
                <a:uLnTx/>
                <a:uFillTx/>
                <a:latin typeface="Segoe UI" pitchFamily="34" charset="0"/>
                <a:ea typeface="Segoe UI" pitchFamily="34" charset="0"/>
                <a:cs typeface="Segoe UI" pitchFamily="34" charset="0"/>
                <a:sym typeface="Lucida Grande"/>
              </a:rPr>
              <a:t>Which passwords are weak?</a:t>
            </a:r>
          </a:p>
        </p:txBody>
      </p:sp>
      <p:sp>
        <p:nvSpPr>
          <p:cNvPr id="8" name="TextBox 7"/>
          <p:cNvSpPr txBox="1"/>
          <p:nvPr/>
        </p:nvSpPr>
        <p:spPr>
          <a:xfrm>
            <a:off x="-228600" y="6054804"/>
            <a:ext cx="8610600" cy="110799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6600" b="0" i="0" u="none" strike="noStrike" kern="0" cap="none" spc="0" normalizeH="0" baseline="0" noProof="0" dirty="0">
                <a:ln>
                  <a:noFill/>
                </a:ln>
                <a:solidFill>
                  <a:srgbClr val="6BBD46">
                    <a:alpha val="20000"/>
                  </a:srgbClr>
                </a:solidFill>
                <a:effectLst/>
                <a:uLnTx/>
                <a:uFillTx/>
              </a:rPr>
              <a:t>Step 4</a:t>
            </a:r>
          </a:p>
        </p:txBody>
      </p:sp>
      <p:sp>
        <p:nvSpPr>
          <p:cNvPr id="24" name="Rectangle 23"/>
          <p:cNvSpPr/>
          <p:nvPr/>
        </p:nvSpPr>
        <p:spPr>
          <a:xfrm>
            <a:off x="4866080" y="5470026"/>
            <a:ext cx="184730" cy="369332"/>
          </a:xfrm>
          <a:prstGeom prst="rect">
            <a:avLst/>
          </a:prstGeom>
          <a:solidFill>
            <a:schemeClr val="bg1"/>
          </a:solidFill>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tx1"/>
              </a:solidFill>
              <a:effectLst/>
              <a:uLnTx/>
              <a:uFillTx/>
              <a:latin typeface="Segoe UI" pitchFamily="34" charset="0"/>
              <a:ea typeface="Segoe UI" pitchFamily="34" charset="0"/>
              <a:cs typeface="Segoe UI" pitchFamily="34" charset="0"/>
            </a:endParaRPr>
          </a:p>
        </p:txBody>
      </p:sp>
      <p:sp>
        <p:nvSpPr>
          <p:cNvPr id="10" name="TextBox 9"/>
          <p:cNvSpPr txBox="1"/>
          <p:nvPr/>
        </p:nvSpPr>
        <p:spPr>
          <a:xfrm>
            <a:off x="1384237" y="2274832"/>
            <a:ext cx="6858802" cy="212365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sysClr val="windowText" lastClr="000000"/>
                </a:solidFill>
                <a:effectLst/>
                <a:uLnTx/>
                <a:uFillTx/>
              </a:rPr>
              <a:t>!lov3you</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sysClr val="windowText" lastClr="000000"/>
                </a:solidFill>
                <a:effectLst/>
                <a:uLnTx/>
                <a:uFillTx/>
              </a:rPr>
              <a:t>Or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err="1">
                <a:ln>
                  <a:noFill/>
                </a:ln>
                <a:solidFill>
                  <a:sysClr val="windowText" lastClr="000000"/>
                </a:solidFill>
                <a:effectLst/>
                <a:uLnTx/>
                <a:uFillTx/>
              </a:rPr>
              <a:t>BlueChristmasCar</a:t>
            </a:r>
            <a:endParaRPr kumimoji="0" lang="en-US" sz="4400" b="1" i="0" u="none" strike="noStrike" kern="0" cap="none" spc="0" normalizeH="0" baseline="0" noProof="0" dirty="0">
              <a:ln>
                <a:noFill/>
              </a:ln>
              <a:solidFill>
                <a:sysClr val="windowText" lastClr="000000"/>
              </a:solidFill>
              <a:effectLst/>
              <a:uLnTx/>
              <a:uFillTx/>
            </a:endParaRPr>
          </a:p>
        </p:txBody>
      </p:sp>
      <p:sp>
        <p:nvSpPr>
          <p:cNvPr id="11" name="Title 1"/>
          <p:cNvSpPr txBox="1">
            <a:spLocks/>
          </p:cNvSpPr>
          <p:nvPr/>
        </p:nvSpPr>
        <p:spPr bwMode="auto">
          <a:xfrm>
            <a:off x="1486463" y="4433620"/>
            <a:ext cx="738859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8100" tIns="38100" rIns="38100" bIns="38100" numCol="1" anchor="ctr" anchorCtr="0" compatLnSpc="1">
            <a:prstTxWarp prst="textNoShape">
              <a:avLst/>
            </a:prstTxWarp>
          </a:bodyPr>
          <a:lstStyle>
            <a:lvl1pPr algn="l" rtl="0" eaLnBrk="0" fontAlgn="base" hangingPunct="0">
              <a:spcBef>
                <a:spcPct val="0"/>
              </a:spcBef>
              <a:spcAft>
                <a:spcPct val="0"/>
              </a:spcAft>
              <a:defRPr sz="4000">
                <a:solidFill>
                  <a:schemeClr val="tx1"/>
                </a:solidFill>
                <a:latin typeface="Verdana" pitchFamily="34" charset="0"/>
                <a:ea typeface="Verdana" pitchFamily="34" charset="0"/>
                <a:cs typeface="Verdana" pitchFamily="34" charset="0"/>
                <a:sym typeface="Lucida Grande"/>
              </a:defRPr>
            </a:lvl1pPr>
            <a:lvl2pPr algn="l" rtl="0" eaLnBrk="0" fontAlgn="base" hangingPunct="0">
              <a:spcBef>
                <a:spcPct val="0"/>
              </a:spcBef>
              <a:spcAft>
                <a:spcPct val="0"/>
              </a:spcAft>
              <a:defRPr sz="4000">
                <a:solidFill>
                  <a:schemeClr val="tx1"/>
                </a:solidFill>
                <a:latin typeface="Verdana" pitchFamily="34" charset="0"/>
                <a:ea typeface="MS PGothic" pitchFamily="34" charset="-128"/>
                <a:cs typeface="MS PGothic" pitchFamily="34" charset="-128"/>
                <a:sym typeface="Lucida Grande"/>
              </a:defRPr>
            </a:lvl2pPr>
            <a:lvl3pPr algn="l" rtl="0" eaLnBrk="0" fontAlgn="base" hangingPunct="0">
              <a:spcBef>
                <a:spcPct val="0"/>
              </a:spcBef>
              <a:spcAft>
                <a:spcPct val="0"/>
              </a:spcAft>
              <a:defRPr sz="4000">
                <a:solidFill>
                  <a:schemeClr val="tx1"/>
                </a:solidFill>
                <a:latin typeface="Verdana" pitchFamily="34" charset="0"/>
                <a:ea typeface="MS PGothic" pitchFamily="34" charset="-128"/>
                <a:cs typeface="MS PGothic" pitchFamily="34" charset="-128"/>
                <a:sym typeface="Lucida Grande"/>
              </a:defRPr>
            </a:lvl3pPr>
            <a:lvl4pPr algn="l" rtl="0" eaLnBrk="0" fontAlgn="base" hangingPunct="0">
              <a:spcBef>
                <a:spcPct val="0"/>
              </a:spcBef>
              <a:spcAft>
                <a:spcPct val="0"/>
              </a:spcAft>
              <a:defRPr sz="4000">
                <a:solidFill>
                  <a:schemeClr val="tx1"/>
                </a:solidFill>
                <a:latin typeface="Verdana" pitchFamily="34" charset="0"/>
                <a:ea typeface="MS PGothic" pitchFamily="34" charset="-128"/>
                <a:cs typeface="MS PGothic" pitchFamily="34" charset="-128"/>
                <a:sym typeface="Lucida Grande"/>
              </a:defRPr>
            </a:lvl4pPr>
            <a:lvl5pPr algn="l" rtl="0" eaLnBrk="0" fontAlgn="base" hangingPunct="0">
              <a:spcBef>
                <a:spcPct val="0"/>
              </a:spcBef>
              <a:spcAft>
                <a:spcPct val="0"/>
              </a:spcAft>
              <a:defRPr sz="4000">
                <a:solidFill>
                  <a:schemeClr val="tx1"/>
                </a:solidFill>
                <a:latin typeface="Verdana" pitchFamily="34" charset="0"/>
                <a:ea typeface="MS PGothic" pitchFamily="34" charset="-128"/>
                <a:cs typeface="MS PGothic" pitchFamily="34" charset="-128"/>
                <a:sym typeface="Lucida Grande"/>
              </a:defRPr>
            </a:lvl5pPr>
            <a:lvl6pPr marL="457200" algn="l" rtl="0" fontAlgn="base">
              <a:spcBef>
                <a:spcPct val="0"/>
              </a:spcBef>
              <a:spcAft>
                <a:spcPct val="0"/>
              </a:spcAft>
              <a:defRPr sz="4400">
                <a:solidFill>
                  <a:schemeClr val="tx1"/>
                </a:solidFill>
                <a:latin typeface="Lucida Grande" pitchFamily="-112" charset="0"/>
                <a:ea typeface="ヒラギノ角ゴ ProN W3" pitchFamily="-112" charset="-128"/>
                <a:sym typeface="Lucida Grande" pitchFamily="-112" charset="0"/>
              </a:defRPr>
            </a:lvl6pPr>
            <a:lvl7pPr marL="914400" algn="l" rtl="0" fontAlgn="base">
              <a:spcBef>
                <a:spcPct val="0"/>
              </a:spcBef>
              <a:spcAft>
                <a:spcPct val="0"/>
              </a:spcAft>
              <a:defRPr sz="4400">
                <a:solidFill>
                  <a:schemeClr val="tx1"/>
                </a:solidFill>
                <a:latin typeface="Lucida Grande" pitchFamily="-112" charset="0"/>
                <a:ea typeface="ヒラギノ角ゴ ProN W3" pitchFamily="-112" charset="-128"/>
                <a:sym typeface="Lucida Grande" pitchFamily="-112" charset="0"/>
              </a:defRPr>
            </a:lvl7pPr>
            <a:lvl8pPr marL="1371600" algn="l" rtl="0" fontAlgn="base">
              <a:spcBef>
                <a:spcPct val="0"/>
              </a:spcBef>
              <a:spcAft>
                <a:spcPct val="0"/>
              </a:spcAft>
              <a:defRPr sz="4400">
                <a:solidFill>
                  <a:schemeClr val="tx1"/>
                </a:solidFill>
                <a:latin typeface="Lucida Grande" pitchFamily="-112" charset="0"/>
                <a:ea typeface="ヒラギノ角ゴ ProN W3" pitchFamily="-112" charset="-128"/>
                <a:sym typeface="Lucida Grande" pitchFamily="-112" charset="0"/>
              </a:defRPr>
            </a:lvl8pPr>
            <a:lvl9pPr marL="1828800" algn="l" rtl="0" fontAlgn="base">
              <a:spcBef>
                <a:spcPct val="0"/>
              </a:spcBef>
              <a:spcAft>
                <a:spcPct val="0"/>
              </a:spcAft>
              <a:defRPr sz="4400">
                <a:solidFill>
                  <a:schemeClr val="tx1"/>
                </a:solidFill>
                <a:latin typeface="Lucida Grande" pitchFamily="-112" charset="0"/>
                <a:ea typeface="ヒラギノ角ゴ ProN W3" pitchFamily="-112" charset="-128"/>
                <a:sym typeface="Lucida Grande" pitchFamily="-112"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0" cap="none" spc="0" normalizeH="0" baseline="0" noProof="0" dirty="0">
                <a:ln>
                  <a:noFill/>
                </a:ln>
                <a:solidFill>
                  <a:srgbClr val="FF0000"/>
                </a:solidFill>
                <a:effectLst/>
                <a:uLnTx/>
                <a:uFillTx/>
                <a:latin typeface="Segoe UI" pitchFamily="34" charset="0"/>
                <a:ea typeface="Segoe UI" pitchFamily="34" charset="0"/>
                <a:cs typeface="Segoe UI" pitchFamily="34" charset="0"/>
                <a:sym typeface="Lucida Grande"/>
              </a:rPr>
              <a:t>Neither One or potentially BOTH</a:t>
            </a:r>
          </a:p>
        </p:txBody>
      </p:sp>
      <p:pic>
        <p:nvPicPr>
          <p:cNvPr id="2" name="Picture 1"/>
          <p:cNvPicPr>
            <a:picLocks noChangeAspect="1"/>
          </p:cNvPicPr>
          <p:nvPr/>
        </p:nvPicPr>
        <p:blipFill>
          <a:blip r:embed="rId3"/>
          <a:stretch>
            <a:fillRect/>
          </a:stretch>
        </p:blipFill>
        <p:spPr>
          <a:xfrm>
            <a:off x="5725925" y="5288041"/>
            <a:ext cx="2981325" cy="1533525"/>
          </a:xfrm>
          <a:prstGeom prst="rect">
            <a:avLst/>
          </a:prstGeom>
        </p:spPr>
      </p:pic>
    </p:spTree>
    <p:extLst>
      <p:ext uri="{BB962C8B-B14F-4D97-AF65-F5344CB8AC3E}">
        <p14:creationId xmlns:p14="http://schemas.microsoft.com/office/powerpoint/2010/main" val="1942138293"/>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50412" y="92232"/>
            <a:ext cx="7917742" cy="6478458"/>
          </a:xfrm>
          <a:prstGeom prst="rect">
            <a:avLst/>
          </a:prstGeom>
        </p:spPr>
      </p:pic>
      <p:sp>
        <p:nvSpPr>
          <p:cNvPr id="3" name="Rectangle 2"/>
          <p:cNvSpPr/>
          <p:nvPr/>
        </p:nvSpPr>
        <p:spPr>
          <a:xfrm>
            <a:off x="2491273" y="6492427"/>
            <a:ext cx="5878286" cy="307777"/>
          </a:xfrm>
          <a:prstGeom prst="rect">
            <a:avLst/>
          </a:prstGeom>
          <a:solidFill>
            <a:schemeClr val="bg1"/>
          </a:solid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hlinkClick r:id="rId3"/>
              </a:rPr>
              <a:t>http://password-checker.online-domain-tools.com/</a:t>
            </a:r>
            <a:r>
              <a:rPr kumimoji="0" lang="en-US" sz="1400" b="0" i="0" u="none" strike="noStrike" kern="0" cap="none" spc="0" normalizeH="0" baseline="0" noProof="0" dirty="0">
                <a:ln>
                  <a:noFill/>
                </a:ln>
                <a:solidFill>
                  <a:sysClr val="windowText" lastClr="000000"/>
                </a:solidFill>
                <a:effectLst/>
                <a:uLnTx/>
                <a:uFillTx/>
              </a:rPr>
              <a:t> </a:t>
            </a:r>
          </a:p>
        </p:txBody>
      </p:sp>
      <p:pic>
        <p:nvPicPr>
          <p:cNvPr id="4" name="Picture 3"/>
          <p:cNvPicPr>
            <a:picLocks noChangeAspect="1"/>
          </p:cNvPicPr>
          <p:nvPr/>
        </p:nvPicPr>
        <p:blipFill>
          <a:blip r:embed="rId4"/>
          <a:stretch>
            <a:fillRect/>
          </a:stretch>
        </p:blipFill>
        <p:spPr>
          <a:xfrm>
            <a:off x="4141177" y="6204930"/>
            <a:ext cx="4473519" cy="365760"/>
          </a:xfrm>
          <a:prstGeom prst="rect">
            <a:avLst/>
          </a:prstGeom>
          <a:effectLst>
            <a:glow rad="88900">
              <a:schemeClr val="accent1">
                <a:alpha val="40000"/>
              </a:schemeClr>
            </a:glow>
          </a:effectLst>
        </p:spPr>
      </p:pic>
    </p:spTree>
    <p:extLst>
      <p:ext uri="{BB962C8B-B14F-4D97-AF65-F5344CB8AC3E}">
        <p14:creationId xmlns:p14="http://schemas.microsoft.com/office/powerpoint/2010/main" val="1189936861"/>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82147" y="1287624"/>
            <a:ext cx="5896947" cy="4524315"/>
          </a:xfrm>
          <a:prstGeom prst="rect">
            <a:avLst/>
          </a:prstGeom>
          <a:solidFill>
            <a:schemeClr val="bg1"/>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0000"/>
                </a:solidFill>
                <a:effectLst/>
                <a:uLnTx/>
                <a:uFillTx/>
              </a:rPr>
              <a:t>Oh no - !lov3you — </a:t>
            </a:r>
            <a:r>
              <a:rPr kumimoji="0" lang="en-US" sz="3200" b="1" i="0" u="none" strike="noStrike" kern="0" cap="none" spc="0" normalizeH="0" baseline="0" noProof="0" dirty="0" err="1">
                <a:ln>
                  <a:noFill/>
                </a:ln>
                <a:solidFill>
                  <a:srgbClr val="FF0000"/>
                </a:solidFill>
                <a:effectLst/>
                <a:uLnTx/>
                <a:uFillTx/>
              </a:rPr>
              <a:t>pwned</a:t>
            </a:r>
            <a:r>
              <a:rPr kumimoji="0" lang="en-US" sz="3200" b="1" i="0" u="none" strike="noStrike" kern="0" cap="none" spc="0" normalizeH="0" baseline="0" noProof="0" dirty="0">
                <a:ln>
                  <a:noFill/>
                </a:ln>
                <a:solidFill>
                  <a:srgbClr val="FF0000"/>
                </a:solidFill>
                <a:effectLst/>
                <a:uLnTx/>
                <a:uFillTx/>
              </a:rPr>
              <a: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0000"/>
                </a:solidFill>
                <a:effectLst/>
                <a:uLnTx/>
                <a:uFillTx/>
              </a:rPr>
              <a:t>This password has been seen 39 times before.</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ysClr val="windowText" lastClr="000000"/>
                </a:solidFill>
                <a:effectLst/>
                <a:uLnTx/>
                <a:uFillTx/>
              </a:rPr>
              <a:t>This password has previously appeared in a data breach and should never be used. If you've ever used it anywhere before, change it! </a:t>
            </a:r>
          </a:p>
        </p:txBody>
      </p:sp>
      <p:sp>
        <p:nvSpPr>
          <p:cNvPr id="4" name="Rectangle 3"/>
          <p:cNvSpPr/>
          <p:nvPr/>
        </p:nvSpPr>
        <p:spPr>
          <a:xfrm>
            <a:off x="2443712" y="6024856"/>
            <a:ext cx="4104200" cy="369332"/>
          </a:xfrm>
          <a:prstGeom prst="rect">
            <a:avLst/>
          </a:prstGeom>
          <a:solidFill>
            <a:schemeClr val="bg1"/>
          </a:solidFill>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hlinkClick r:id="rId2"/>
              </a:rPr>
              <a:t>https://haveibeenpwned.com/Passwords</a:t>
            </a:r>
            <a:r>
              <a:rPr kumimoji="0" lang="en-US" sz="1800" b="0" i="0" u="none" strike="noStrike" kern="0" cap="none" spc="0" normalizeH="0" baseline="0" noProof="0" dirty="0">
                <a:ln>
                  <a:noFill/>
                </a:ln>
                <a:solidFill>
                  <a:sysClr val="windowText" lastClr="000000"/>
                </a:solidFill>
                <a:effectLst/>
                <a:uLnTx/>
                <a:uFillTx/>
              </a:rPr>
              <a:t> </a:t>
            </a:r>
          </a:p>
        </p:txBody>
      </p:sp>
    </p:spTree>
    <p:extLst>
      <p:ext uri="{BB962C8B-B14F-4D97-AF65-F5344CB8AC3E}">
        <p14:creationId xmlns:p14="http://schemas.microsoft.com/office/powerpoint/2010/main" val="3278985009"/>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82285" y="90612"/>
            <a:ext cx="5736833" cy="6486706"/>
          </a:xfrm>
          <a:prstGeom prst="rect">
            <a:avLst/>
          </a:prstGeom>
        </p:spPr>
      </p:pic>
      <p:pic>
        <p:nvPicPr>
          <p:cNvPr id="3" name="Picture 2"/>
          <p:cNvPicPr>
            <a:picLocks noChangeAspect="1"/>
          </p:cNvPicPr>
          <p:nvPr/>
        </p:nvPicPr>
        <p:blipFill>
          <a:blip r:embed="rId3"/>
          <a:stretch>
            <a:fillRect/>
          </a:stretch>
        </p:blipFill>
        <p:spPr>
          <a:xfrm>
            <a:off x="1880864" y="6567987"/>
            <a:ext cx="5895343" cy="384081"/>
          </a:xfrm>
          <a:prstGeom prst="rect">
            <a:avLst/>
          </a:prstGeom>
        </p:spPr>
      </p:pic>
      <p:cxnSp>
        <p:nvCxnSpPr>
          <p:cNvPr id="5" name="Straight Arrow Connector 4"/>
          <p:cNvCxnSpPr>
            <a:cxnSpLocks/>
          </p:cNvCxnSpPr>
          <p:nvPr/>
        </p:nvCxnSpPr>
        <p:spPr>
          <a:xfrm>
            <a:off x="4655974" y="6418698"/>
            <a:ext cx="3931920" cy="0"/>
          </a:xfrm>
          <a:prstGeom prst="straightConnector1">
            <a:avLst/>
          </a:prstGeom>
          <a:ln w="57150">
            <a:solidFill>
              <a:srgbClr val="FF0000"/>
            </a:solidFill>
            <a:headEnd type="triangle"/>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516099785"/>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162675" y="5324475"/>
            <a:ext cx="2981325" cy="1533525"/>
          </a:xfrm>
          <a:prstGeom prst="rect">
            <a:avLst/>
          </a:prstGeom>
        </p:spPr>
      </p:pic>
      <p:sp>
        <p:nvSpPr>
          <p:cNvPr id="9" name="Title 1"/>
          <p:cNvSpPr txBox="1">
            <a:spLocks/>
          </p:cNvSpPr>
          <p:nvPr/>
        </p:nvSpPr>
        <p:spPr bwMode="auto">
          <a:xfrm>
            <a:off x="1738994" y="1242278"/>
            <a:ext cx="643890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8100" tIns="38100" rIns="38100" bIns="38100" numCol="1" anchor="ctr" anchorCtr="0" compatLnSpc="1">
            <a:prstTxWarp prst="textNoShape">
              <a:avLst/>
            </a:prstTxWarp>
          </a:bodyPr>
          <a:lstStyle>
            <a:lvl1pPr algn="l" rtl="0" eaLnBrk="0" fontAlgn="base" hangingPunct="0">
              <a:spcBef>
                <a:spcPct val="0"/>
              </a:spcBef>
              <a:spcAft>
                <a:spcPct val="0"/>
              </a:spcAft>
              <a:defRPr sz="4000">
                <a:solidFill>
                  <a:schemeClr val="tx1"/>
                </a:solidFill>
                <a:latin typeface="Verdana" pitchFamily="34" charset="0"/>
                <a:ea typeface="Verdana" pitchFamily="34" charset="0"/>
                <a:cs typeface="Verdana" pitchFamily="34" charset="0"/>
                <a:sym typeface="Lucida Grande"/>
              </a:defRPr>
            </a:lvl1pPr>
            <a:lvl2pPr algn="l" rtl="0" eaLnBrk="0" fontAlgn="base" hangingPunct="0">
              <a:spcBef>
                <a:spcPct val="0"/>
              </a:spcBef>
              <a:spcAft>
                <a:spcPct val="0"/>
              </a:spcAft>
              <a:defRPr sz="4000">
                <a:solidFill>
                  <a:schemeClr val="tx1"/>
                </a:solidFill>
                <a:latin typeface="Verdana" pitchFamily="34" charset="0"/>
                <a:ea typeface="MS PGothic" pitchFamily="34" charset="-128"/>
                <a:cs typeface="MS PGothic" pitchFamily="34" charset="-128"/>
                <a:sym typeface="Lucida Grande"/>
              </a:defRPr>
            </a:lvl2pPr>
            <a:lvl3pPr algn="l" rtl="0" eaLnBrk="0" fontAlgn="base" hangingPunct="0">
              <a:spcBef>
                <a:spcPct val="0"/>
              </a:spcBef>
              <a:spcAft>
                <a:spcPct val="0"/>
              </a:spcAft>
              <a:defRPr sz="4000">
                <a:solidFill>
                  <a:schemeClr val="tx1"/>
                </a:solidFill>
                <a:latin typeface="Verdana" pitchFamily="34" charset="0"/>
                <a:ea typeface="MS PGothic" pitchFamily="34" charset="-128"/>
                <a:cs typeface="MS PGothic" pitchFamily="34" charset="-128"/>
                <a:sym typeface="Lucida Grande"/>
              </a:defRPr>
            </a:lvl3pPr>
            <a:lvl4pPr algn="l" rtl="0" eaLnBrk="0" fontAlgn="base" hangingPunct="0">
              <a:spcBef>
                <a:spcPct val="0"/>
              </a:spcBef>
              <a:spcAft>
                <a:spcPct val="0"/>
              </a:spcAft>
              <a:defRPr sz="4000">
                <a:solidFill>
                  <a:schemeClr val="tx1"/>
                </a:solidFill>
                <a:latin typeface="Verdana" pitchFamily="34" charset="0"/>
                <a:ea typeface="MS PGothic" pitchFamily="34" charset="-128"/>
                <a:cs typeface="MS PGothic" pitchFamily="34" charset="-128"/>
                <a:sym typeface="Lucida Grande"/>
              </a:defRPr>
            </a:lvl4pPr>
            <a:lvl5pPr algn="l" rtl="0" eaLnBrk="0" fontAlgn="base" hangingPunct="0">
              <a:spcBef>
                <a:spcPct val="0"/>
              </a:spcBef>
              <a:spcAft>
                <a:spcPct val="0"/>
              </a:spcAft>
              <a:defRPr sz="4000">
                <a:solidFill>
                  <a:schemeClr val="tx1"/>
                </a:solidFill>
                <a:latin typeface="Verdana" pitchFamily="34" charset="0"/>
                <a:ea typeface="MS PGothic" pitchFamily="34" charset="-128"/>
                <a:cs typeface="MS PGothic" pitchFamily="34" charset="-128"/>
                <a:sym typeface="Lucida Grande"/>
              </a:defRPr>
            </a:lvl5pPr>
            <a:lvl6pPr marL="457200" algn="l" rtl="0" fontAlgn="base">
              <a:spcBef>
                <a:spcPct val="0"/>
              </a:spcBef>
              <a:spcAft>
                <a:spcPct val="0"/>
              </a:spcAft>
              <a:defRPr sz="4400">
                <a:solidFill>
                  <a:schemeClr val="tx1"/>
                </a:solidFill>
                <a:latin typeface="Lucida Grande" pitchFamily="-112" charset="0"/>
                <a:ea typeface="ヒラギノ角ゴ ProN W3" pitchFamily="-112" charset="-128"/>
                <a:sym typeface="Lucida Grande" pitchFamily="-112" charset="0"/>
              </a:defRPr>
            </a:lvl6pPr>
            <a:lvl7pPr marL="914400" algn="l" rtl="0" fontAlgn="base">
              <a:spcBef>
                <a:spcPct val="0"/>
              </a:spcBef>
              <a:spcAft>
                <a:spcPct val="0"/>
              </a:spcAft>
              <a:defRPr sz="4400">
                <a:solidFill>
                  <a:schemeClr val="tx1"/>
                </a:solidFill>
                <a:latin typeface="Lucida Grande" pitchFamily="-112" charset="0"/>
                <a:ea typeface="ヒラギノ角ゴ ProN W3" pitchFamily="-112" charset="-128"/>
                <a:sym typeface="Lucida Grande" pitchFamily="-112" charset="0"/>
              </a:defRPr>
            </a:lvl7pPr>
            <a:lvl8pPr marL="1371600" algn="l" rtl="0" fontAlgn="base">
              <a:spcBef>
                <a:spcPct val="0"/>
              </a:spcBef>
              <a:spcAft>
                <a:spcPct val="0"/>
              </a:spcAft>
              <a:defRPr sz="4400">
                <a:solidFill>
                  <a:schemeClr val="tx1"/>
                </a:solidFill>
                <a:latin typeface="Lucida Grande" pitchFamily="-112" charset="0"/>
                <a:ea typeface="ヒラギノ角ゴ ProN W3" pitchFamily="-112" charset="-128"/>
                <a:sym typeface="Lucida Grande" pitchFamily="-112" charset="0"/>
              </a:defRPr>
            </a:lvl8pPr>
            <a:lvl9pPr marL="1828800" algn="l" rtl="0" fontAlgn="base">
              <a:spcBef>
                <a:spcPct val="0"/>
              </a:spcBef>
              <a:spcAft>
                <a:spcPct val="0"/>
              </a:spcAft>
              <a:defRPr sz="4400">
                <a:solidFill>
                  <a:schemeClr val="tx1"/>
                </a:solidFill>
                <a:latin typeface="Lucida Grande" pitchFamily="-112" charset="0"/>
                <a:ea typeface="ヒラギノ角ゴ ProN W3" pitchFamily="-112" charset="-128"/>
                <a:sym typeface="Lucida Grande" pitchFamily="-112"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chemeClr val="tx1"/>
                </a:solidFill>
                <a:effectLst/>
                <a:uLnTx/>
                <a:uFillTx/>
                <a:latin typeface="Segoe UI" pitchFamily="34" charset="0"/>
                <a:ea typeface="Segoe UI" pitchFamily="34" charset="0"/>
                <a:cs typeface="Segoe UI" pitchFamily="34" charset="0"/>
                <a:sym typeface="Lucida Grande"/>
              </a:rPr>
              <a:t>Create strong passwords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0" cap="none" spc="0" normalizeH="0" baseline="0" noProof="0" dirty="0">
                <a:ln>
                  <a:noFill/>
                </a:ln>
                <a:solidFill>
                  <a:schemeClr val="tx1"/>
                </a:solidFill>
                <a:effectLst/>
                <a:uLnTx/>
                <a:uFillTx/>
                <a:latin typeface="Segoe UI" pitchFamily="34" charset="0"/>
                <a:ea typeface="Segoe UI" pitchFamily="34" charset="0"/>
                <a:cs typeface="Segoe UI" pitchFamily="34" charset="0"/>
                <a:sym typeface="Lucida Grande"/>
              </a:rPr>
              <a:t>Which passwords are strong?</a:t>
            </a:r>
          </a:p>
        </p:txBody>
      </p:sp>
      <p:grpSp>
        <p:nvGrpSpPr>
          <p:cNvPr id="6" name="Group 5"/>
          <p:cNvGrpSpPr/>
          <p:nvPr/>
        </p:nvGrpSpPr>
        <p:grpSpPr>
          <a:xfrm>
            <a:off x="3227780" y="4666711"/>
            <a:ext cx="3276600" cy="914400"/>
            <a:chOff x="5524500" y="2671674"/>
            <a:chExt cx="3276600" cy="914400"/>
          </a:xfrm>
        </p:grpSpPr>
        <p:sp>
          <p:nvSpPr>
            <p:cNvPr id="15" name="Rectangle 14"/>
            <p:cNvSpPr/>
            <p:nvPr/>
          </p:nvSpPr>
          <p:spPr bwMode="auto">
            <a:xfrm>
              <a:off x="5524500" y="2671674"/>
              <a:ext cx="3276600" cy="914400"/>
            </a:xfrm>
            <a:prstGeom prst="rect">
              <a:avLst/>
            </a:prstGeom>
            <a:solidFill>
              <a:srgbClr val="6BBD46"/>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0" cap="none" spc="0" normalizeH="0" baseline="0" noProof="0">
                <a:ln>
                  <a:noFill/>
                </a:ln>
                <a:solidFill>
                  <a:srgbClr val="000000"/>
                </a:solidFill>
                <a:effectLst/>
                <a:uLnTx/>
                <a:uFillTx/>
                <a:latin typeface="Gill Sans" pitchFamily="-112" charset="0"/>
                <a:ea typeface="ヒラギノ角ゴ ProN W3" pitchFamily="-112" charset="-128"/>
                <a:sym typeface="Gill Sans" pitchFamily="-112" charset="0"/>
              </a:endParaRPr>
            </a:p>
          </p:txBody>
        </p:sp>
        <p:sp>
          <p:nvSpPr>
            <p:cNvPr id="16" name="TextBox 15"/>
            <p:cNvSpPr txBox="1"/>
            <p:nvPr/>
          </p:nvSpPr>
          <p:spPr>
            <a:xfrm>
              <a:off x="5524500" y="2716977"/>
              <a:ext cx="3276600" cy="83099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800" b="0" i="0" u="none" strike="noStrike" kern="0" cap="none" spc="0" normalizeH="0" baseline="0" noProof="0" dirty="0">
                  <a:ln>
                    <a:noFill/>
                  </a:ln>
                  <a:solidFill>
                    <a:schemeClr val="bg1"/>
                  </a:solidFill>
                  <a:effectLst/>
                  <a:uLnTx/>
                  <a:uFillTx/>
                  <a:latin typeface="Segoe UI Semibold" pitchFamily="34" charset="0"/>
                </a:rPr>
                <a:t>STRONG</a:t>
              </a:r>
            </a:p>
          </p:txBody>
        </p:sp>
      </p:grpSp>
      <p:sp>
        <p:nvSpPr>
          <p:cNvPr id="24" name="Rectangle 23"/>
          <p:cNvSpPr/>
          <p:nvPr/>
        </p:nvSpPr>
        <p:spPr>
          <a:xfrm>
            <a:off x="4866080" y="5470026"/>
            <a:ext cx="184730" cy="369332"/>
          </a:xfrm>
          <a:prstGeom prst="rect">
            <a:avLst/>
          </a:prstGeom>
          <a:solidFill>
            <a:schemeClr val="bg1"/>
          </a:solidFill>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tx1"/>
              </a:solidFill>
              <a:effectLst/>
              <a:uLnTx/>
              <a:uFillTx/>
              <a:latin typeface="Segoe UI" pitchFamily="34" charset="0"/>
              <a:ea typeface="Segoe UI" pitchFamily="34" charset="0"/>
              <a:cs typeface="Segoe UI" pitchFamily="34" charset="0"/>
            </a:endParaRPr>
          </a:p>
        </p:txBody>
      </p:sp>
      <p:sp>
        <p:nvSpPr>
          <p:cNvPr id="10" name="TextBox 9"/>
          <p:cNvSpPr txBox="1"/>
          <p:nvPr/>
        </p:nvSpPr>
        <p:spPr>
          <a:xfrm>
            <a:off x="1120588" y="2437290"/>
            <a:ext cx="6910987" cy="212365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sysClr val="windowText" lastClr="000000"/>
                </a:solidFill>
                <a:effectLst/>
                <a:uLnTx/>
                <a:uFillTx/>
              </a:rPr>
              <a:t>THINK LONG Uncompromised as STRONG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srgbClr val="00B050"/>
                </a:solidFill>
                <a:effectLst/>
                <a:uLnTx/>
                <a:uFillTx/>
              </a:rPr>
              <a:t>15 characters +</a:t>
            </a:r>
          </a:p>
        </p:txBody>
      </p:sp>
    </p:spTree>
    <p:extLst>
      <p:ext uri="{BB962C8B-B14F-4D97-AF65-F5344CB8AC3E}">
        <p14:creationId xmlns:p14="http://schemas.microsoft.com/office/powerpoint/2010/main" val="13181515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xit" presetSubtype="0" fill="hold" nodeType="withEffect">
                                  <p:stCondLst>
                                    <p:cond delay="0"/>
                                  </p:stCondLst>
                                  <p:childTnLst>
                                    <p:animEffect transition="out" filter="fade">
                                      <p:cBhvr>
                                        <p:cTn id="14" dur="300"/>
                                        <p:tgtEl>
                                          <p:spTgt spid="6"/>
                                        </p:tgtEl>
                                      </p:cBhvr>
                                    </p:animEffect>
                                    <p:set>
                                      <p:cBhvr>
                                        <p:cTn id="15" dur="1" fill="hold">
                                          <p:stCondLst>
                                            <p:cond delay="299"/>
                                          </p:stCondLst>
                                        </p:cTn>
                                        <p:tgtEl>
                                          <p:spTgt spid="6"/>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37619" y="904595"/>
            <a:ext cx="5468761" cy="3757053"/>
          </a:xfrm>
          <a:prstGeom prst="rect">
            <a:avLst/>
          </a:prstGeom>
        </p:spPr>
      </p:pic>
      <p:sp>
        <p:nvSpPr>
          <p:cNvPr id="3" name="Rectangle 2"/>
          <p:cNvSpPr/>
          <p:nvPr/>
        </p:nvSpPr>
        <p:spPr>
          <a:xfrm>
            <a:off x="2026022" y="4858887"/>
            <a:ext cx="6364941" cy="64633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hlinkClick r:id="rId3"/>
              </a:rPr>
              <a:t>https://nakedsecurity.sophos.com/2015/03/02/why-you-cant-trust-password-strength-meters/</a:t>
            </a:r>
            <a:r>
              <a:rPr kumimoji="0" lang="en-US" sz="1800" b="0" i="0" u="none" strike="noStrike" kern="0" cap="none" spc="0" normalizeH="0" baseline="0" noProof="0" dirty="0">
                <a:ln>
                  <a:noFill/>
                </a:ln>
                <a:solidFill>
                  <a:sysClr val="windowText" lastClr="000000"/>
                </a:solidFill>
                <a:effectLst/>
                <a:uLnTx/>
                <a:uFillTx/>
              </a:rPr>
              <a:t> </a:t>
            </a:r>
          </a:p>
        </p:txBody>
      </p:sp>
    </p:spTree>
    <p:extLst>
      <p:ext uri="{BB962C8B-B14F-4D97-AF65-F5344CB8AC3E}">
        <p14:creationId xmlns:p14="http://schemas.microsoft.com/office/powerpoint/2010/main" val="419392374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1929" y="1249584"/>
            <a:ext cx="7886700" cy="994172"/>
          </a:xfrm>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482692" y="894169"/>
            <a:ext cx="5113538" cy="5106581"/>
          </a:xfrm>
        </p:spPr>
      </p:pic>
      <p:sp>
        <p:nvSpPr>
          <p:cNvPr id="7" name="Freeform: Shape 6"/>
          <p:cNvSpPr/>
          <p:nvPr/>
        </p:nvSpPr>
        <p:spPr>
          <a:xfrm>
            <a:off x="2018443" y="1530317"/>
            <a:ext cx="914873" cy="1569590"/>
          </a:xfrm>
          <a:custGeom>
            <a:avLst/>
            <a:gdLst>
              <a:gd name="connsiteX0" fmla="*/ 74168 w 1219830"/>
              <a:gd name="connsiteY0" fmla="*/ 174963 h 2092786"/>
              <a:gd name="connsiteX1" fmla="*/ 233966 w 1219830"/>
              <a:gd name="connsiteY1" fmla="*/ 2092540 h 2092786"/>
              <a:gd name="connsiteX2" fmla="*/ 1219387 w 1219830"/>
              <a:gd name="connsiteY2" fmla="*/ 308128 h 2092786"/>
              <a:gd name="connsiteX3" fmla="*/ 74168 w 1219830"/>
              <a:gd name="connsiteY3" fmla="*/ 174963 h 2092786"/>
            </a:gdLst>
            <a:ahLst/>
            <a:cxnLst>
              <a:cxn ang="0">
                <a:pos x="connsiteX0" y="connsiteY0"/>
              </a:cxn>
              <a:cxn ang="0">
                <a:pos x="connsiteX1" y="connsiteY1"/>
              </a:cxn>
              <a:cxn ang="0">
                <a:pos x="connsiteX2" y="connsiteY2"/>
              </a:cxn>
              <a:cxn ang="0">
                <a:pos x="connsiteX3" y="connsiteY3"/>
              </a:cxn>
            </a:cxnLst>
            <a:rect l="l" t="t" r="r" b="b"/>
            <a:pathLst>
              <a:path w="1219830" h="2092786">
                <a:moveTo>
                  <a:pt x="74168" y="174963"/>
                </a:moveTo>
                <a:cubicBezTo>
                  <a:pt x="-90069" y="472365"/>
                  <a:pt x="43096" y="2070346"/>
                  <a:pt x="233966" y="2092540"/>
                </a:cubicBezTo>
                <a:cubicBezTo>
                  <a:pt x="424836" y="2114734"/>
                  <a:pt x="1241581" y="632163"/>
                  <a:pt x="1219387" y="308128"/>
                </a:cubicBezTo>
                <a:cubicBezTo>
                  <a:pt x="1197193" y="-15907"/>
                  <a:pt x="238405" y="-122439"/>
                  <a:pt x="74168" y="174963"/>
                </a:cubicBezTo>
                <a:close/>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518600" y="1714298"/>
            <a:ext cx="1249098" cy="1606079"/>
          </a:xfrm>
          <a:custGeom>
            <a:avLst/>
            <a:gdLst>
              <a:gd name="connsiteX0" fmla="*/ 1621199 w 1665464"/>
              <a:gd name="connsiteY0" fmla="*/ 2131318 h 2141439"/>
              <a:gd name="connsiteX1" fmla="*/ 1106294 w 1665464"/>
              <a:gd name="connsiteY1" fmla="*/ 45066 h 2141439"/>
              <a:gd name="connsiteX2" fmla="*/ 5463 w 1665464"/>
              <a:gd name="connsiteY2" fmla="*/ 808545 h 2141439"/>
              <a:gd name="connsiteX3" fmla="*/ 1621199 w 1665464"/>
              <a:gd name="connsiteY3" fmla="*/ 2131318 h 2141439"/>
            </a:gdLst>
            <a:ahLst/>
            <a:cxnLst>
              <a:cxn ang="0">
                <a:pos x="connsiteX0" y="connsiteY0"/>
              </a:cxn>
              <a:cxn ang="0">
                <a:pos x="connsiteX1" y="connsiteY1"/>
              </a:cxn>
              <a:cxn ang="0">
                <a:pos x="connsiteX2" y="connsiteY2"/>
              </a:cxn>
              <a:cxn ang="0">
                <a:pos x="connsiteX3" y="connsiteY3"/>
              </a:cxn>
            </a:cxnLst>
            <a:rect l="l" t="t" r="r" b="b"/>
            <a:pathLst>
              <a:path w="1665464" h="2141439">
                <a:moveTo>
                  <a:pt x="1621199" y="2131318"/>
                </a:moveTo>
                <a:cubicBezTo>
                  <a:pt x="1804671" y="2004072"/>
                  <a:pt x="1375583" y="265528"/>
                  <a:pt x="1106294" y="45066"/>
                </a:cubicBezTo>
                <a:cubicBezTo>
                  <a:pt x="837005" y="-175396"/>
                  <a:pt x="-78875" y="466755"/>
                  <a:pt x="5463" y="808545"/>
                </a:cubicBezTo>
                <a:cubicBezTo>
                  <a:pt x="89801" y="1150335"/>
                  <a:pt x="1437727" y="2258564"/>
                  <a:pt x="1621199" y="2131318"/>
                </a:cubicBezTo>
                <a:close/>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2652891" y="2173572"/>
            <a:ext cx="1423072" cy="1191439"/>
          </a:xfrm>
          <a:custGeom>
            <a:avLst/>
            <a:gdLst>
              <a:gd name="connsiteX0" fmla="*/ 596 w 1897429"/>
              <a:gd name="connsiteY0" fmla="*/ 1492320 h 1588585"/>
              <a:gd name="connsiteX1" fmla="*/ 1571944 w 1897429"/>
              <a:gd name="connsiteY1" fmla="*/ 872 h 1588585"/>
              <a:gd name="connsiteX2" fmla="*/ 1767253 w 1897429"/>
              <a:gd name="connsiteY2" fmla="*/ 1279256 h 1588585"/>
              <a:gd name="connsiteX3" fmla="*/ 596 w 1897429"/>
              <a:gd name="connsiteY3" fmla="*/ 1492320 h 1588585"/>
            </a:gdLst>
            <a:ahLst/>
            <a:cxnLst>
              <a:cxn ang="0">
                <a:pos x="connsiteX0" y="connsiteY0"/>
              </a:cxn>
              <a:cxn ang="0">
                <a:pos x="connsiteX1" y="connsiteY1"/>
              </a:cxn>
              <a:cxn ang="0">
                <a:pos x="connsiteX2" y="connsiteY2"/>
              </a:cxn>
              <a:cxn ang="0">
                <a:pos x="connsiteX3" y="connsiteY3"/>
              </a:cxn>
            </a:cxnLst>
            <a:rect l="l" t="t" r="r" b="b"/>
            <a:pathLst>
              <a:path w="1897429" h="1588585">
                <a:moveTo>
                  <a:pt x="596" y="1492320"/>
                </a:moveTo>
                <a:cubicBezTo>
                  <a:pt x="-31955" y="1279256"/>
                  <a:pt x="1277501" y="36383"/>
                  <a:pt x="1571944" y="872"/>
                </a:cubicBezTo>
                <a:cubicBezTo>
                  <a:pt x="1866387" y="-34639"/>
                  <a:pt x="2026185" y="1024763"/>
                  <a:pt x="1767253" y="1279256"/>
                </a:cubicBezTo>
                <a:cubicBezTo>
                  <a:pt x="1508321" y="1533749"/>
                  <a:pt x="33147" y="1705384"/>
                  <a:pt x="596" y="1492320"/>
                </a:cubicBezTo>
                <a:close/>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p:cNvSpPr/>
          <p:nvPr/>
        </p:nvSpPr>
        <p:spPr>
          <a:xfrm>
            <a:off x="2435686" y="4340914"/>
            <a:ext cx="1158050" cy="1659836"/>
          </a:xfrm>
          <a:custGeom>
            <a:avLst/>
            <a:gdLst>
              <a:gd name="connsiteX0" fmla="*/ 23873 w 1544067"/>
              <a:gd name="connsiteY0" fmla="*/ 22956 h 2213114"/>
              <a:gd name="connsiteX1" fmla="*/ 671943 w 1544067"/>
              <a:gd name="connsiteY1" fmla="*/ 2189108 h 2213114"/>
              <a:gd name="connsiteX2" fmla="*/ 1533077 w 1544067"/>
              <a:gd name="connsiteY2" fmla="*/ 1114910 h 2213114"/>
              <a:gd name="connsiteX3" fmla="*/ 23873 w 1544067"/>
              <a:gd name="connsiteY3" fmla="*/ 22956 h 2213114"/>
            </a:gdLst>
            <a:ahLst/>
            <a:cxnLst>
              <a:cxn ang="0">
                <a:pos x="connsiteX0" y="connsiteY0"/>
              </a:cxn>
              <a:cxn ang="0">
                <a:pos x="connsiteX1" y="connsiteY1"/>
              </a:cxn>
              <a:cxn ang="0">
                <a:pos x="connsiteX2" y="connsiteY2"/>
              </a:cxn>
              <a:cxn ang="0">
                <a:pos x="connsiteX3" y="connsiteY3"/>
              </a:cxn>
            </a:cxnLst>
            <a:rect l="l" t="t" r="r" b="b"/>
            <a:pathLst>
              <a:path w="1544067" h="2213114">
                <a:moveTo>
                  <a:pt x="23873" y="22956"/>
                </a:moveTo>
                <a:cubicBezTo>
                  <a:pt x="-119649" y="201989"/>
                  <a:pt x="420409" y="2007116"/>
                  <a:pt x="671943" y="2189108"/>
                </a:cubicBezTo>
                <a:cubicBezTo>
                  <a:pt x="923477" y="2371100"/>
                  <a:pt x="1641089" y="1470017"/>
                  <a:pt x="1533077" y="1114910"/>
                </a:cubicBezTo>
                <a:cubicBezTo>
                  <a:pt x="1425065" y="759803"/>
                  <a:pt x="167395" y="-156077"/>
                  <a:pt x="23873" y="22956"/>
                </a:cubicBezTo>
                <a:close/>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a:stretch>
            <a:fillRect/>
          </a:stretch>
        </p:blipFill>
        <p:spPr>
          <a:xfrm>
            <a:off x="4355489" y="798464"/>
            <a:ext cx="4500056" cy="5213480"/>
          </a:xfrm>
          <a:prstGeom prst="rect">
            <a:avLst/>
          </a:prstGeom>
        </p:spPr>
      </p:pic>
      <p:sp>
        <p:nvSpPr>
          <p:cNvPr id="12" name="Freeform: Shape 11"/>
          <p:cNvSpPr/>
          <p:nvPr/>
        </p:nvSpPr>
        <p:spPr>
          <a:xfrm>
            <a:off x="6509397" y="1556408"/>
            <a:ext cx="975958" cy="1433003"/>
          </a:xfrm>
          <a:custGeom>
            <a:avLst/>
            <a:gdLst>
              <a:gd name="connsiteX0" fmla="*/ 279726 w 1301277"/>
              <a:gd name="connsiteY0" fmla="*/ 1910162 h 1910671"/>
              <a:gd name="connsiteX1" fmla="*/ 1300658 w 1301277"/>
              <a:gd name="connsiteY1" fmla="*/ 90240 h 1910671"/>
              <a:gd name="connsiteX2" fmla="*/ 119928 w 1301277"/>
              <a:gd name="connsiteY2" fmla="*/ 276671 h 1910671"/>
              <a:gd name="connsiteX3" fmla="*/ 57784 w 1301277"/>
              <a:gd name="connsiteY3" fmla="*/ 276671 h 1910671"/>
              <a:gd name="connsiteX4" fmla="*/ 279726 w 1301277"/>
              <a:gd name="connsiteY4" fmla="*/ 1910162 h 1910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1277" h="1910671">
                <a:moveTo>
                  <a:pt x="279726" y="1910162"/>
                </a:moveTo>
                <a:cubicBezTo>
                  <a:pt x="486872" y="1879090"/>
                  <a:pt x="1327291" y="362488"/>
                  <a:pt x="1300658" y="90240"/>
                </a:cubicBezTo>
                <a:cubicBezTo>
                  <a:pt x="1274025" y="-182008"/>
                  <a:pt x="327074" y="245599"/>
                  <a:pt x="119928" y="276671"/>
                </a:cubicBezTo>
                <a:cubicBezTo>
                  <a:pt x="-87218" y="307743"/>
                  <a:pt x="31151" y="10341"/>
                  <a:pt x="57784" y="276671"/>
                </a:cubicBezTo>
                <a:cubicBezTo>
                  <a:pt x="84417" y="543001"/>
                  <a:pt x="72580" y="1941234"/>
                  <a:pt x="279726" y="1910162"/>
                </a:cubicBezTo>
                <a:close/>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p:cNvSpPr/>
          <p:nvPr/>
        </p:nvSpPr>
        <p:spPr>
          <a:xfrm>
            <a:off x="5114644" y="1626145"/>
            <a:ext cx="1272491" cy="1582338"/>
          </a:xfrm>
          <a:custGeom>
            <a:avLst/>
            <a:gdLst>
              <a:gd name="connsiteX0" fmla="*/ 1677758 w 1696655"/>
              <a:gd name="connsiteY0" fmla="*/ 2101265 h 2109784"/>
              <a:gd name="connsiteX1" fmla="*/ 861012 w 1696655"/>
              <a:gd name="connsiteY1" fmla="*/ 50523 h 2109784"/>
              <a:gd name="connsiteX2" fmla="*/ 17634 w 1696655"/>
              <a:gd name="connsiteY2" fmla="*/ 751859 h 2109784"/>
              <a:gd name="connsiteX3" fmla="*/ 1677758 w 1696655"/>
              <a:gd name="connsiteY3" fmla="*/ 2101265 h 2109784"/>
            </a:gdLst>
            <a:ahLst/>
            <a:cxnLst>
              <a:cxn ang="0">
                <a:pos x="connsiteX0" y="connsiteY0"/>
              </a:cxn>
              <a:cxn ang="0">
                <a:pos x="connsiteX1" y="connsiteY1"/>
              </a:cxn>
              <a:cxn ang="0">
                <a:pos x="connsiteX2" y="connsiteY2"/>
              </a:cxn>
              <a:cxn ang="0">
                <a:pos x="connsiteX3" y="connsiteY3"/>
              </a:cxn>
            </a:cxnLst>
            <a:rect l="l" t="t" r="r" b="b"/>
            <a:pathLst>
              <a:path w="1696655" h="2109784">
                <a:moveTo>
                  <a:pt x="1677758" y="2101265"/>
                </a:moveTo>
                <a:cubicBezTo>
                  <a:pt x="1818321" y="1984376"/>
                  <a:pt x="1137699" y="275424"/>
                  <a:pt x="861012" y="50523"/>
                </a:cubicBezTo>
                <a:cubicBezTo>
                  <a:pt x="584325" y="-174378"/>
                  <a:pt x="-119970" y="404150"/>
                  <a:pt x="17634" y="751859"/>
                </a:cubicBezTo>
                <a:cubicBezTo>
                  <a:pt x="155238" y="1099568"/>
                  <a:pt x="1537195" y="2218154"/>
                  <a:pt x="1677758" y="2101265"/>
                </a:cubicBezTo>
                <a:close/>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p:nvPr/>
        </p:nvSpPr>
        <p:spPr>
          <a:xfrm>
            <a:off x="7053714" y="4249291"/>
            <a:ext cx="1306301" cy="1449314"/>
          </a:xfrm>
          <a:custGeom>
            <a:avLst/>
            <a:gdLst>
              <a:gd name="connsiteX0" fmla="*/ 15609 w 1741735"/>
              <a:gd name="connsiteY0" fmla="*/ 24163 h 1932418"/>
              <a:gd name="connsiteX1" fmla="*/ 921131 w 1741735"/>
              <a:gd name="connsiteY1" fmla="*/ 1915107 h 1932418"/>
              <a:gd name="connsiteX2" fmla="*/ 1720121 w 1741735"/>
              <a:gd name="connsiteY2" fmla="*/ 911930 h 1932418"/>
              <a:gd name="connsiteX3" fmla="*/ 15609 w 1741735"/>
              <a:gd name="connsiteY3" fmla="*/ 24163 h 1932418"/>
            </a:gdLst>
            <a:ahLst/>
            <a:cxnLst>
              <a:cxn ang="0">
                <a:pos x="connsiteX0" y="connsiteY0"/>
              </a:cxn>
              <a:cxn ang="0">
                <a:pos x="connsiteX1" y="connsiteY1"/>
              </a:cxn>
              <a:cxn ang="0">
                <a:pos x="connsiteX2" y="connsiteY2"/>
              </a:cxn>
              <a:cxn ang="0">
                <a:pos x="connsiteX3" y="connsiteY3"/>
              </a:cxn>
            </a:cxnLst>
            <a:rect l="l" t="t" r="r" b="b"/>
            <a:pathLst>
              <a:path w="1741735" h="1932418">
                <a:moveTo>
                  <a:pt x="15609" y="24163"/>
                </a:moveTo>
                <a:cubicBezTo>
                  <a:pt x="-117556" y="191359"/>
                  <a:pt x="637046" y="1767146"/>
                  <a:pt x="921131" y="1915107"/>
                </a:cubicBezTo>
                <a:cubicBezTo>
                  <a:pt x="1205216" y="2063068"/>
                  <a:pt x="1869562" y="1222649"/>
                  <a:pt x="1720121" y="911930"/>
                </a:cubicBezTo>
                <a:cubicBezTo>
                  <a:pt x="1570680" y="601211"/>
                  <a:pt x="148774" y="-143033"/>
                  <a:pt x="15609" y="24163"/>
                </a:cubicBezTo>
                <a:close/>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7071252" y="1962315"/>
            <a:ext cx="1467046" cy="1274234"/>
          </a:xfrm>
          <a:custGeom>
            <a:avLst/>
            <a:gdLst>
              <a:gd name="connsiteX0" fmla="*/ 1102 w 1956061"/>
              <a:gd name="connsiteY0" fmla="*/ 1617527 h 1698978"/>
              <a:gd name="connsiteX1" fmla="*/ 1572450 w 1956061"/>
              <a:gd name="connsiteY1" fmla="*/ 1791 h 1698978"/>
              <a:gd name="connsiteX2" fmla="*/ 1838780 w 1956061"/>
              <a:gd name="connsiteY2" fmla="*/ 1306809 h 1698978"/>
              <a:gd name="connsiteX3" fmla="*/ 1102 w 1956061"/>
              <a:gd name="connsiteY3" fmla="*/ 1617527 h 1698978"/>
            </a:gdLst>
            <a:ahLst/>
            <a:cxnLst>
              <a:cxn ang="0">
                <a:pos x="connsiteX0" y="connsiteY0"/>
              </a:cxn>
              <a:cxn ang="0">
                <a:pos x="connsiteX1" y="connsiteY1"/>
              </a:cxn>
              <a:cxn ang="0">
                <a:pos x="connsiteX2" y="connsiteY2"/>
              </a:cxn>
              <a:cxn ang="0">
                <a:pos x="connsiteX3" y="connsiteY3"/>
              </a:cxn>
            </a:cxnLst>
            <a:rect l="l" t="t" r="r" b="b"/>
            <a:pathLst>
              <a:path w="1956061" h="1698978">
                <a:moveTo>
                  <a:pt x="1102" y="1617527"/>
                </a:moveTo>
                <a:cubicBezTo>
                  <a:pt x="-43286" y="1400024"/>
                  <a:pt x="1266170" y="53577"/>
                  <a:pt x="1572450" y="1791"/>
                </a:cubicBezTo>
                <a:cubicBezTo>
                  <a:pt x="1878730" y="-49995"/>
                  <a:pt x="2103630" y="1036040"/>
                  <a:pt x="1838780" y="1306809"/>
                </a:cubicBezTo>
                <a:cubicBezTo>
                  <a:pt x="1573930" y="1577578"/>
                  <a:pt x="45490" y="1835030"/>
                  <a:pt x="1102" y="1617527"/>
                </a:cubicBezTo>
                <a:close/>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83942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Have you Ever?</a:t>
            </a:r>
          </a:p>
        </p:txBody>
      </p:sp>
      <p:sp>
        <p:nvSpPr>
          <p:cNvPr id="3" name="Content Placeholder 2"/>
          <p:cNvSpPr>
            <a:spLocks noGrp="1"/>
          </p:cNvSpPr>
          <p:nvPr>
            <p:ph idx="1"/>
          </p:nvPr>
        </p:nvSpPr>
        <p:spPr>
          <a:xfrm>
            <a:off x="905434" y="1600200"/>
            <a:ext cx="7781365" cy="4525963"/>
          </a:xfrm>
          <a:solidFill>
            <a:schemeClr val="bg1"/>
          </a:solidFill>
        </p:spPr>
        <p:txBody>
          <a:bodyPr/>
          <a:lstStyle/>
          <a:p>
            <a:r>
              <a:rPr lang="en-US" b="1" dirty="0"/>
              <a:t>Received Spam email that contains your password </a:t>
            </a:r>
          </a:p>
          <a:p>
            <a:pPr lvl="1"/>
            <a:r>
              <a:rPr lang="en-US" dirty="0"/>
              <a:t>It's asking me to send money. </a:t>
            </a:r>
          </a:p>
          <a:p>
            <a:pPr lvl="1"/>
            <a:r>
              <a:rPr lang="en-US" dirty="0"/>
              <a:t>What should I do?</a:t>
            </a:r>
          </a:p>
          <a:p>
            <a:pPr marL="457200" lvl="1" indent="0">
              <a:buNone/>
            </a:pPr>
            <a:r>
              <a:rPr lang="en-US" dirty="0">
                <a:solidFill>
                  <a:srgbClr val="FF0000"/>
                </a:solidFill>
              </a:rPr>
              <a:t>555,278,657 real world passwords exposed in data breaches. </a:t>
            </a:r>
          </a:p>
          <a:p>
            <a:pPr marL="457200" lvl="1" indent="0">
              <a:buNone/>
            </a:pPr>
            <a:r>
              <a:rPr lang="en-US" dirty="0">
                <a:solidFill>
                  <a:srgbClr val="FF0000"/>
                </a:solidFill>
              </a:rPr>
              <a:t>This exposure makes them unsuitable for ongoing use</a:t>
            </a:r>
          </a:p>
        </p:txBody>
      </p:sp>
      <p:sp>
        <p:nvSpPr>
          <p:cNvPr id="4" name="Rectangle 3"/>
          <p:cNvSpPr/>
          <p:nvPr/>
        </p:nvSpPr>
        <p:spPr>
          <a:xfrm>
            <a:off x="2546349" y="6211651"/>
            <a:ext cx="4051302"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https://haveibeenpwned.com/Passwords</a:t>
            </a:r>
          </a:p>
        </p:txBody>
      </p:sp>
    </p:spTree>
    <p:extLst>
      <p:ext uri="{BB962C8B-B14F-4D97-AF65-F5344CB8AC3E}">
        <p14:creationId xmlns:p14="http://schemas.microsoft.com/office/powerpoint/2010/main" val="41312202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1679255" y="368776"/>
            <a:ext cx="643890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8100" tIns="38100" rIns="38100" bIns="38100" numCol="1" anchor="ctr" anchorCtr="0" compatLnSpc="1">
            <a:prstTxWarp prst="textNoShape">
              <a:avLst/>
            </a:prstTxWarp>
          </a:bodyPr>
          <a:lstStyle>
            <a:lvl1pPr algn="l" rtl="0" eaLnBrk="0" fontAlgn="base" hangingPunct="0">
              <a:spcBef>
                <a:spcPct val="0"/>
              </a:spcBef>
              <a:spcAft>
                <a:spcPct val="0"/>
              </a:spcAft>
              <a:defRPr sz="4000">
                <a:solidFill>
                  <a:schemeClr val="tx1"/>
                </a:solidFill>
                <a:latin typeface="Verdana" pitchFamily="34" charset="0"/>
                <a:ea typeface="Verdana" pitchFamily="34" charset="0"/>
                <a:cs typeface="Verdana" pitchFamily="34" charset="0"/>
                <a:sym typeface="Lucida Grande"/>
              </a:defRPr>
            </a:lvl1pPr>
            <a:lvl2pPr algn="l" rtl="0" eaLnBrk="0" fontAlgn="base" hangingPunct="0">
              <a:spcBef>
                <a:spcPct val="0"/>
              </a:spcBef>
              <a:spcAft>
                <a:spcPct val="0"/>
              </a:spcAft>
              <a:defRPr sz="4000">
                <a:solidFill>
                  <a:schemeClr val="tx1"/>
                </a:solidFill>
                <a:latin typeface="Verdana" pitchFamily="34" charset="0"/>
                <a:ea typeface="MS PGothic" pitchFamily="34" charset="-128"/>
                <a:cs typeface="MS PGothic" pitchFamily="34" charset="-128"/>
                <a:sym typeface="Lucida Grande"/>
              </a:defRPr>
            </a:lvl2pPr>
            <a:lvl3pPr algn="l" rtl="0" eaLnBrk="0" fontAlgn="base" hangingPunct="0">
              <a:spcBef>
                <a:spcPct val="0"/>
              </a:spcBef>
              <a:spcAft>
                <a:spcPct val="0"/>
              </a:spcAft>
              <a:defRPr sz="4000">
                <a:solidFill>
                  <a:schemeClr val="tx1"/>
                </a:solidFill>
                <a:latin typeface="Verdana" pitchFamily="34" charset="0"/>
                <a:ea typeface="MS PGothic" pitchFamily="34" charset="-128"/>
                <a:cs typeface="MS PGothic" pitchFamily="34" charset="-128"/>
                <a:sym typeface="Lucida Grande"/>
              </a:defRPr>
            </a:lvl3pPr>
            <a:lvl4pPr algn="l" rtl="0" eaLnBrk="0" fontAlgn="base" hangingPunct="0">
              <a:spcBef>
                <a:spcPct val="0"/>
              </a:spcBef>
              <a:spcAft>
                <a:spcPct val="0"/>
              </a:spcAft>
              <a:defRPr sz="4000">
                <a:solidFill>
                  <a:schemeClr val="tx1"/>
                </a:solidFill>
                <a:latin typeface="Verdana" pitchFamily="34" charset="0"/>
                <a:ea typeface="MS PGothic" pitchFamily="34" charset="-128"/>
                <a:cs typeface="MS PGothic" pitchFamily="34" charset="-128"/>
                <a:sym typeface="Lucida Grande"/>
              </a:defRPr>
            </a:lvl4pPr>
            <a:lvl5pPr algn="l" rtl="0" eaLnBrk="0" fontAlgn="base" hangingPunct="0">
              <a:spcBef>
                <a:spcPct val="0"/>
              </a:spcBef>
              <a:spcAft>
                <a:spcPct val="0"/>
              </a:spcAft>
              <a:defRPr sz="4000">
                <a:solidFill>
                  <a:schemeClr val="tx1"/>
                </a:solidFill>
                <a:latin typeface="Verdana" pitchFamily="34" charset="0"/>
                <a:ea typeface="MS PGothic" pitchFamily="34" charset="-128"/>
                <a:cs typeface="MS PGothic" pitchFamily="34" charset="-128"/>
                <a:sym typeface="Lucida Grande"/>
              </a:defRPr>
            </a:lvl5pPr>
            <a:lvl6pPr marL="457200" algn="l" rtl="0" fontAlgn="base">
              <a:spcBef>
                <a:spcPct val="0"/>
              </a:spcBef>
              <a:spcAft>
                <a:spcPct val="0"/>
              </a:spcAft>
              <a:defRPr sz="4400">
                <a:solidFill>
                  <a:schemeClr val="tx1"/>
                </a:solidFill>
                <a:latin typeface="Lucida Grande" pitchFamily="-112" charset="0"/>
                <a:ea typeface="ヒラギノ角ゴ ProN W3" pitchFamily="-112" charset="-128"/>
                <a:sym typeface="Lucida Grande" pitchFamily="-112" charset="0"/>
              </a:defRPr>
            </a:lvl6pPr>
            <a:lvl7pPr marL="914400" algn="l" rtl="0" fontAlgn="base">
              <a:spcBef>
                <a:spcPct val="0"/>
              </a:spcBef>
              <a:spcAft>
                <a:spcPct val="0"/>
              </a:spcAft>
              <a:defRPr sz="4400">
                <a:solidFill>
                  <a:schemeClr val="tx1"/>
                </a:solidFill>
                <a:latin typeface="Lucida Grande" pitchFamily="-112" charset="0"/>
                <a:ea typeface="ヒラギノ角ゴ ProN W3" pitchFamily="-112" charset="-128"/>
                <a:sym typeface="Lucida Grande" pitchFamily="-112" charset="0"/>
              </a:defRPr>
            </a:lvl7pPr>
            <a:lvl8pPr marL="1371600" algn="l" rtl="0" fontAlgn="base">
              <a:spcBef>
                <a:spcPct val="0"/>
              </a:spcBef>
              <a:spcAft>
                <a:spcPct val="0"/>
              </a:spcAft>
              <a:defRPr sz="4400">
                <a:solidFill>
                  <a:schemeClr val="tx1"/>
                </a:solidFill>
                <a:latin typeface="Lucida Grande" pitchFamily="-112" charset="0"/>
                <a:ea typeface="ヒラギノ角ゴ ProN W3" pitchFamily="-112" charset="-128"/>
                <a:sym typeface="Lucida Grande" pitchFamily="-112" charset="0"/>
              </a:defRPr>
            </a:lvl8pPr>
            <a:lvl9pPr marL="1828800" algn="l" rtl="0" fontAlgn="base">
              <a:spcBef>
                <a:spcPct val="0"/>
              </a:spcBef>
              <a:spcAft>
                <a:spcPct val="0"/>
              </a:spcAft>
              <a:defRPr sz="4400">
                <a:solidFill>
                  <a:schemeClr val="tx1"/>
                </a:solidFill>
                <a:latin typeface="Lucida Grande" pitchFamily="-112" charset="0"/>
                <a:ea typeface="ヒラギノ角ゴ ProN W3" pitchFamily="-112" charset="-128"/>
                <a:sym typeface="Lucida Grande" pitchFamily="-112"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0" cap="none" spc="0" normalizeH="0" baseline="0" noProof="0" dirty="0">
                <a:ln>
                  <a:noFill/>
                </a:ln>
                <a:solidFill>
                  <a:schemeClr val="tx1"/>
                </a:solidFill>
                <a:effectLst/>
                <a:uLnTx/>
                <a:uFillTx/>
                <a:latin typeface="Segoe UI" pitchFamily="34" charset="0"/>
                <a:ea typeface="Segoe UI" pitchFamily="34" charset="0"/>
                <a:cs typeface="Segoe UI" pitchFamily="34" charset="0"/>
                <a:sym typeface="Lucida Grande"/>
              </a:rPr>
              <a:t>Some Examples…..</a:t>
            </a:r>
          </a:p>
        </p:txBody>
      </p:sp>
      <p:sp>
        <p:nvSpPr>
          <p:cNvPr id="10" name="Content Placeholder 2"/>
          <p:cNvSpPr txBox="1">
            <a:spLocks/>
          </p:cNvSpPr>
          <p:nvPr/>
        </p:nvSpPr>
        <p:spPr bwMode="auto">
          <a:xfrm>
            <a:off x="1790698" y="2080878"/>
            <a:ext cx="8261684" cy="452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8100" tIns="38100" rIns="38100" bIns="38100" numCol="1" anchor="t" anchorCtr="0" compatLnSpc="1">
            <a:prstTxWarp prst="textNoShape">
              <a:avLst/>
            </a:prstTxWarp>
          </a:bodyPr>
          <a:lstStyle>
            <a:lvl1pPr marL="457200" indent="-457200" algn="l" rtl="0" eaLnBrk="0" fontAlgn="base" hangingPunct="0">
              <a:lnSpc>
                <a:spcPct val="120000"/>
              </a:lnSpc>
              <a:spcBef>
                <a:spcPts val="500"/>
              </a:spcBef>
              <a:spcAft>
                <a:spcPct val="0"/>
              </a:spcAft>
              <a:buClr>
                <a:srgbClr val="6BBD46"/>
              </a:buClr>
              <a:buSzPct val="122000"/>
              <a:buBlip>
                <a:blip r:embed="rId3"/>
              </a:buBlip>
              <a:defRPr sz="2800">
                <a:solidFill>
                  <a:schemeClr val="tx1"/>
                </a:solidFill>
                <a:latin typeface="Verdana" pitchFamily="34" charset="0"/>
                <a:ea typeface="Verdana" pitchFamily="34" charset="0"/>
                <a:cs typeface="Verdana" pitchFamily="34" charset="0"/>
                <a:sym typeface="Lucida Grande"/>
              </a:defRPr>
            </a:lvl1pPr>
            <a:lvl2pPr marL="914400" indent="-457200" algn="l" rtl="0" eaLnBrk="0" fontAlgn="base" hangingPunct="0">
              <a:spcBef>
                <a:spcPts val="500"/>
              </a:spcBef>
              <a:spcAft>
                <a:spcPct val="0"/>
              </a:spcAft>
              <a:buClr>
                <a:srgbClr val="6BBD46"/>
              </a:buClr>
              <a:buSzPct val="122000"/>
              <a:buBlip>
                <a:blip r:embed="rId3"/>
              </a:buBlip>
              <a:defRPr sz="2200">
                <a:solidFill>
                  <a:schemeClr val="tx1"/>
                </a:solidFill>
                <a:latin typeface="Verdana" pitchFamily="34" charset="0"/>
                <a:ea typeface="Verdana" pitchFamily="34" charset="0"/>
                <a:cs typeface="Verdana" pitchFamily="34" charset="0"/>
                <a:sym typeface="Lucida Grande"/>
              </a:defRPr>
            </a:lvl2pPr>
            <a:lvl3pPr marL="1104900" indent="-228600" algn="l" rtl="0" eaLnBrk="0" fontAlgn="base" hangingPunct="0">
              <a:spcBef>
                <a:spcPts val="500"/>
              </a:spcBef>
              <a:spcAft>
                <a:spcPct val="0"/>
              </a:spcAft>
              <a:buClr>
                <a:srgbClr val="000000"/>
              </a:buClr>
              <a:buSzPct val="100000"/>
              <a:buFont typeface="Arial" pitchFamily="34" charset="0"/>
              <a:buChar char="•"/>
              <a:defRPr sz="2200">
                <a:solidFill>
                  <a:schemeClr val="tx1"/>
                </a:solidFill>
                <a:latin typeface="Verdana" pitchFamily="34" charset="0"/>
                <a:ea typeface="Verdana" pitchFamily="34" charset="0"/>
                <a:cs typeface="Verdana" pitchFamily="34" charset="0"/>
                <a:sym typeface="Lucida Grande"/>
              </a:defRPr>
            </a:lvl3pPr>
            <a:lvl4pPr marL="1562100" indent="-228600" algn="l" rtl="0" eaLnBrk="0" fontAlgn="base" hangingPunct="0">
              <a:spcBef>
                <a:spcPts val="500"/>
              </a:spcBef>
              <a:spcAft>
                <a:spcPct val="0"/>
              </a:spcAft>
              <a:buClr>
                <a:srgbClr val="000000"/>
              </a:buClr>
              <a:buSzPct val="100000"/>
              <a:buFont typeface="Arial" pitchFamily="34" charset="0"/>
              <a:buChar char="–"/>
              <a:defRPr sz="2200">
                <a:solidFill>
                  <a:schemeClr val="tx1"/>
                </a:solidFill>
                <a:latin typeface="Verdana" pitchFamily="34" charset="0"/>
                <a:ea typeface="Verdana" pitchFamily="34" charset="0"/>
                <a:cs typeface="Verdana" pitchFamily="34" charset="0"/>
                <a:sym typeface="Lucida Grande"/>
              </a:defRPr>
            </a:lvl4pPr>
            <a:lvl5pPr marL="2019300" indent="-228600" algn="l" rtl="0" eaLnBrk="0" fontAlgn="base" hangingPunct="0">
              <a:spcBef>
                <a:spcPts val="500"/>
              </a:spcBef>
              <a:spcAft>
                <a:spcPct val="0"/>
              </a:spcAft>
              <a:buClr>
                <a:srgbClr val="000000"/>
              </a:buClr>
              <a:buSzPct val="100000"/>
              <a:buFont typeface="Arial" pitchFamily="34" charset="0"/>
              <a:buChar char="»"/>
              <a:defRPr sz="2200">
                <a:solidFill>
                  <a:schemeClr val="tx1"/>
                </a:solidFill>
                <a:latin typeface="Verdana" pitchFamily="34" charset="0"/>
                <a:ea typeface="Verdana" pitchFamily="34" charset="0"/>
                <a:cs typeface="Verdana" pitchFamily="34" charset="0"/>
                <a:sym typeface="Lucida Grande"/>
              </a:defRPr>
            </a:lvl5pPr>
            <a:lvl6pPr marL="2476500" indent="-228600" algn="l" rtl="0" fontAlgn="base">
              <a:spcBef>
                <a:spcPts val="500"/>
              </a:spcBef>
              <a:spcAft>
                <a:spcPct val="0"/>
              </a:spcAft>
              <a:buClr>
                <a:srgbClr val="000000"/>
              </a:buClr>
              <a:buSzPct val="100000"/>
              <a:buFont typeface="Arial" pitchFamily="34" charset="0"/>
              <a:buChar char="»"/>
              <a:defRPr sz="2200">
                <a:solidFill>
                  <a:schemeClr val="tx1"/>
                </a:solidFill>
                <a:latin typeface="+mn-lt"/>
                <a:ea typeface="+mn-ea"/>
                <a:sym typeface="Lucida Grande" pitchFamily="-112" charset="0"/>
              </a:defRPr>
            </a:lvl6pPr>
            <a:lvl7pPr marL="2933700" indent="-228600" algn="l" rtl="0" fontAlgn="base">
              <a:spcBef>
                <a:spcPts val="500"/>
              </a:spcBef>
              <a:spcAft>
                <a:spcPct val="0"/>
              </a:spcAft>
              <a:buClr>
                <a:srgbClr val="000000"/>
              </a:buClr>
              <a:buSzPct val="100000"/>
              <a:buFont typeface="Arial" pitchFamily="34" charset="0"/>
              <a:buChar char="»"/>
              <a:defRPr sz="2200">
                <a:solidFill>
                  <a:schemeClr val="tx1"/>
                </a:solidFill>
                <a:latin typeface="+mn-lt"/>
                <a:ea typeface="+mn-ea"/>
                <a:sym typeface="Lucida Grande" pitchFamily="-112" charset="0"/>
              </a:defRPr>
            </a:lvl7pPr>
            <a:lvl8pPr marL="3390900" indent="-228600" algn="l" rtl="0" fontAlgn="base">
              <a:spcBef>
                <a:spcPts val="500"/>
              </a:spcBef>
              <a:spcAft>
                <a:spcPct val="0"/>
              </a:spcAft>
              <a:buClr>
                <a:srgbClr val="000000"/>
              </a:buClr>
              <a:buSzPct val="100000"/>
              <a:buFont typeface="Arial" pitchFamily="34" charset="0"/>
              <a:buChar char="»"/>
              <a:defRPr sz="2200">
                <a:solidFill>
                  <a:schemeClr val="tx1"/>
                </a:solidFill>
                <a:latin typeface="+mn-lt"/>
                <a:ea typeface="+mn-ea"/>
                <a:sym typeface="Lucida Grande" pitchFamily="-112" charset="0"/>
              </a:defRPr>
            </a:lvl8pPr>
            <a:lvl9pPr marL="3848100" indent="-228600" algn="l" rtl="0" fontAlgn="base">
              <a:spcBef>
                <a:spcPts val="500"/>
              </a:spcBef>
              <a:spcAft>
                <a:spcPct val="0"/>
              </a:spcAft>
              <a:buClr>
                <a:srgbClr val="000000"/>
              </a:buClr>
              <a:buSzPct val="100000"/>
              <a:buFont typeface="Arial" pitchFamily="34" charset="0"/>
              <a:buChar char="»"/>
              <a:defRPr sz="2200">
                <a:solidFill>
                  <a:schemeClr val="tx1"/>
                </a:solidFill>
                <a:latin typeface="+mn-lt"/>
                <a:ea typeface="+mn-ea"/>
                <a:sym typeface="Lucida Grande" pitchFamily="-112" charset="0"/>
              </a:defRPr>
            </a:lvl9pPr>
          </a:lstStyle>
          <a:p>
            <a:pPr marL="457200" marR="0" lvl="0" indent="-457200" algn="l" defTabSz="914400" rtl="0" eaLnBrk="0" fontAlgn="base" latinLnBrk="0" hangingPunct="0">
              <a:lnSpc>
                <a:spcPct val="120000"/>
              </a:lnSpc>
              <a:spcBef>
                <a:spcPts val="500"/>
              </a:spcBef>
              <a:spcAft>
                <a:spcPct val="0"/>
              </a:spcAft>
              <a:buClr>
                <a:srgbClr val="6BBD46"/>
              </a:buClr>
              <a:buSzPct val="122000"/>
              <a:buFontTx/>
              <a:buBlip>
                <a:blip r:embed="rId4"/>
              </a:buBlip>
              <a:tabLst/>
              <a:defRPr/>
            </a:pPr>
            <a:r>
              <a:rPr kumimoji="0" lang="en-US" sz="2400" b="0" i="0" u="none" strike="noStrike" kern="0" cap="none" spc="0" normalizeH="0" baseline="0" noProof="0" dirty="0">
                <a:ln>
                  <a:noFill/>
                </a:ln>
                <a:solidFill>
                  <a:schemeClr val="tx1"/>
                </a:solidFill>
                <a:effectLst/>
                <a:uLnTx/>
                <a:uFillTx/>
                <a:latin typeface="Segoe UI" pitchFamily="34" charset="0"/>
                <a:ea typeface="Segoe UI" pitchFamily="34" charset="0"/>
                <a:cs typeface="Segoe UI" pitchFamily="34" charset="0"/>
                <a:sym typeface="Lucida Grande"/>
              </a:rPr>
              <a:t>Make passwords strong – </a:t>
            </a:r>
            <a:r>
              <a:rPr kumimoji="0" lang="en-US" sz="2400" b="1" i="0" u="none" strike="noStrike" kern="0" cap="none" spc="0" normalizeH="0" baseline="0" noProof="0" dirty="0">
                <a:ln>
                  <a:noFill/>
                </a:ln>
                <a:solidFill>
                  <a:srgbClr val="00B050"/>
                </a:solidFill>
                <a:effectLst/>
                <a:uLnTx/>
                <a:uFillTx/>
                <a:latin typeface="Segoe UI" pitchFamily="34" charset="0"/>
                <a:ea typeface="Segoe UI" pitchFamily="34" charset="0"/>
                <a:cs typeface="Segoe UI" pitchFamily="34" charset="0"/>
                <a:sym typeface="Lucida Grande"/>
              </a:rPr>
              <a:t>Long is Strong</a:t>
            </a:r>
          </a:p>
          <a:p>
            <a:pPr marL="457200" marR="0" lvl="0" indent="-457200" algn="l" defTabSz="914400" rtl="0" eaLnBrk="0" fontAlgn="base" latinLnBrk="0" hangingPunct="0">
              <a:lnSpc>
                <a:spcPct val="120000"/>
              </a:lnSpc>
              <a:spcBef>
                <a:spcPts val="500"/>
              </a:spcBef>
              <a:spcAft>
                <a:spcPct val="0"/>
              </a:spcAft>
              <a:buClr>
                <a:srgbClr val="6BBD46"/>
              </a:buClr>
              <a:buSzPct val="122000"/>
              <a:buFontTx/>
              <a:buBlip>
                <a:blip r:embed="rId4"/>
              </a:buBlip>
              <a:tabLst/>
              <a:defRPr/>
            </a:pPr>
            <a:r>
              <a:rPr kumimoji="0" lang="en-US" sz="2400" b="0" i="0" u="none" strike="noStrike" kern="0" cap="none" spc="0" normalizeH="0" baseline="0" noProof="0" dirty="0">
                <a:ln>
                  <a:noFill/>
                </a:ln>
                <a:solidFill>
                  <a:schemeClr val="tx1"/>
                </a:solidFill>
                <a:effectLst/>
                <a:uLnTx/>
                <a:uFillTx/>
                <a:latin typeface="Segoe UI" pitchFamily="34" charset="0"/>
                <a:ea typeface="Segoe UI" pitchFamily="34" charset="0"/>
                <a:cs typeface="Segoe UI" pitchFamily="34" charset="0"/>
                <a:sym typeface="Lucida Grande"/>
              </a:rPr>
              <a:t>Keep them private</a:t>
            </a:r>
          </a:p>
          <a:p>
            <a:pPr marL="457200" marR="0" lvl="0" indent="-457200" algn="l" defTabSz="914400" rtl="0" eaLnBrk="0" fontAlgn="base" latinLnBrk="0" hangingPunct="0">
              <a:lnSpc>
                <a:spcPct val="120000"/>
              </a:lnSpc>
              <a:spcBef>
                <a:spcPts val="500"/>
              </a:spcBef>
              <a:spcAft>
                <a:spcPct val="0"/>
              </a:spcAft>
              <a:buClr>
                <a:srgbClr val="6BBD46"/>
              </a:buClr>
              <a:buSzPct val="122000"/>
              <a:buFontTx/>
              <a:buBlip>
                <a:blip r:embed="rId4"/>
              </a:buBlip>
              <a:tabLst/>
              <a:defRPr/>
            </a:pPr>
            <a:r>
              <a:rPr kumimoji="0" lang="en-US" sz="2400" b="0" i="0" u="none" strike="noStrike" kern="0" cap="none" spc="0" normalizeH="0" baseline="0" noProof="0" dirty="0">
                <a:ln>
                  <a:noFill/>
                </a:ln>
                <a:solidFill>
                  <a:schemeClr val="tx1"/>
                </a:solidFill>
                <a:effectLst/>
                <a:uLnTx/>
                <a:uFillTx/>
                <a:latin typeface="Segoe UI" pitchFamily="34" charset="0"/>
                <a:ea typeface="Segoe UI" pitchFamily="34" charset="0"/>
                <a:cs typeface="Segoe UI" pitchFamily="34" charset="0"/>
                <a:sym typeface="Lucida Grande"/>
              </a:rPr>
              <a:t>Use unique passwords</a:t>
            </a:r>
          </a:p>
        </p:txBody>
      </p:sp>
      <p:sp>
        <p:nvSpPr>
          <p:cNvPr id="8" name="TextBox 7"/>
          <p:cNvSpPr txBox="1"/>
          <p:nvPr/>
        </p:nvSpPr>
        <p:spPr>
          <a:xfrm>
            <a:off x="-228600" y="6054804"/>
            <a:ext cx="8610600" cy="110799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6600" b="0" i="0" u="none" strike="noStrike" kern="0" cap="none" spc="0" normalizeH="0" baseline="0" noProof="0" dirty="0">
                <a:ln>
                  <a:noFill/>
                </a:ln>
                <a:solidFill>
                  <a:srgbClr val="6BBD46">
                    <a:alpha val="20000"/>
                  </a:srgbClr>
                </a:solidFill>
                <a:effectLst/>
                <a:uLnTx/>
                <a:uFillTx/>
              </a:rPr>
              <a:t>Step 4</a:t>
            </a:r>
          </a:p>
        </p:txBody>
      </p:sp>
      <p:pic>
        <p:nvPicPr>
          <p:cNvPr id="2" name="Picture 1"/>
          <p:cNvPicPr>
            <a:picLocks noChangeAspect="1"/>
          </p:cNvPicPr>
          <p:nvPr/>
        </p:nvPicPr>
        <p:blipFill>
          <a:blip r:embed="rId5"/>
          <a:stretch>
            <a:fillRect/>
          </a:stretch>
        </p:blipFill>
        <p:spPr>
          <a:xfrm>
            <a:off x="1790698" y="5502600"/>
            <a:ext cx="5718544" cy="859611"/>
          </a:xfrm>
          <a:prstGeom prst="rect">
            <a:avLst/>
          </a:prstGeom>
        </p:spPr>
      </p:pic>
      <p:sp>
        <p:nvSpPr>
          <p:cNvPr id="3" name="TextBox 2"/>
          <p:cNvSpPr txBox="1"/>
          <p:nvPr/>
        </p:nvSpPr>
        <p:spPr>
          <a:xfrm>
            <a:off x="1679255" y="3691283"/>
            <a:ext cx="6339725" cy="181588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rPr>
              <a:t>As a Company:</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rPr>
              <a:t>	Password Policy Enforcers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rPr>
              <a:t>Personally and as a Company</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rPr>
              <a:t>	Password Managers </a:t>
            </a:r>
          </a:p>
        </p:txBody>
      </p:sp>
      <p:pic>
        <p:nvPicPr>
          <p:cNvPr id="4" name="Picture 3"/>
          <p:cNvPicPr>
            <a:picLocks noChangeAspect="1"/>
          </p:cNvPicPr>
          <p:nvPr/>
        </p:nvPicPr>
        <p:blipFill>
          <a:blip r:embed="rId6"/>
          <a:stretch>
            <a:fillRect/>
          </a:stretch>
        </p:blipFill>
        <p:spPr>
          <a:xfrm>
            <a:off x="174305" y="1342690"/>
            <a:ext cx="1504950" cy="1476375"/>
          </a:xfrm>
          <a:prstGeom prst="rect">
            <a:avLst/>
          </a:prstGeom>
        </p:spPr>
      </p:pic>
    </p:spTree>
    <p:extLst>
      <p:ext uri="{BB962C8B-B14F-4D97-AF65-F5344CB8AC3E}">
        <p14:creationId xmlns:p14="http://schemas.microsoft.com/office/powerpoint/2010/main" val="15050100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fade">
                                      <p:cBhvr>
                                        <p:cTn id="10" dur="250"/>
                                        <p:tgtEl>
                                          <p:spTgt spid="1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animEffect transition="in" filter="fade">
                                      <p:cBhvr>
                                        <p:cTn id="15" dur="250"/>
                                        <p:tgtEl>
                                          <p:spTgt spid="10">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xEl>
                                              <p:pRg st="2" end="2"/>
                                            </p:txEl>
                                          </p:spTgt>
                                        </p:tgtEl>
                                        <p:attrNameLst>
                                          <p:attrName>style.visibility</p:attrName>
                                        </p:attrNameLst>
                                      </p:cBhvr>
                                      <p:to>
                                        <p:strVal val="visible"/>
                                      </p:to>
                                    </p:set>
                                    <p:animEffect transition="in" filter="fade">
                                      <p:cBhvr>
                                        <p:cTn id="20" dur="25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449036"/>
            <a:ext cx="9144000" cy="3959927"/>
          </a:xfrm>
          <a:prstGeom prst="rect">
            <a:avLst/>
          </a:prstGeom>
        </p:spPr>
      </p:pic>
    </p:spTree>
    <p:extLst>
      <p:ext uri="{BB962C8B-B14F-4D97-AF65-F5344CB8AC3E}">
        <p14:creationId xmlns:p14="http://schemas.microsoft.com/office/powerpoint/2010/main" val="3628725684"/>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Shifting Gears Again</a:t>
            </a: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0212482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787400"/>
            <a:ext cx="8229600" cy="1143000"/>
          </a:xfrm>
        </p:spPr>
        <p:txBody>
          <a:bodyPr/>
          <a:lstStyle/>
          <a:p>
            <a:r>
              <a:rPr lang="en-US" altLang="en-US" sz="4000" dirty="0">
                <a:ea typeface="ＭＳ Ｐゴシック" pitchFamily="34" charset="-128"/>
              </a:rPr>
              <a:t>Preventing </a:t>
            </a:r>
            <a:r>
              <a:rPr lang="en-US" altLang="en-US" sz="4000" dirty="0" err="1">
                <a:ea typeface="ＭＳ Ｐゴシック" pitchFamily="34" charset="-128"/>
              </a:rPr>
              <a:t>CyberSpying</a:t>
            </a:r>
            <a:r>
              <a:rPr lang="en-US" altLang="en-US" sz="4000" dirty="0">
                <a:ea typeface="ＭＳ Ｐゴシック" pitchFamily="34" charset="-128"/>
              </a:rPr>
              <a:t>….. </a:t>
            </a:r>
          </a:p>
        </p:txBody>
      </p:sp>
      <p:sp>
        <p:nvSpPr>
          <p:cNvPr id="12291" name="Content Placeholder 2"/>
          <p:cNvSpPr>
            <a:spLocks noGrp="1"/>
          </p:cNvSpPr>
          <p:nvPr>
            <p:ph idx="1"/>
          </p:nvPr>
        </p:nvSpPr>
        <p:spPr>
          <a:xfrm>
            <a:off x="635000" y="1600200"/>
            <a:ext cx="8229600" cy="4525963"/>
          </a:xfrm>
        </p:spPr>
        <p:txBody>
          <a:bodyPr/>
          <a:lstStyle/>
          <a:p>
            <a:pPr>
              <a:defRPr/>
            </a:pPr>
            <a:endParaRPr lang="en-US" dirty="0">
              <a:ea typeface="ＭＳ Ｐゴシック" pitchFamily="34" charset="-128"/>
            </a:endParaRPr>
          </a:p>
          <a:p>
            <a:pPr>
              <a:defRPr/>
            </a:pPr>
            <a:r>
              <a:rPr lang="en-US" dirty="0"/>
              <a:t>Look around you right now.  Do you have a camera or your laptop nearby?  How about your cell phone? If so, who’s watching you?</a:t>
            </a:r>
            <a:endParaRPr lang="en-US" dirty="0">
              <a:ea typeface="ＭＳ Ｐゴシック" pitchFamily="34" charset="-128"/>
            </a:endParaRPr>
          </a:p>
          <a:p>
            <a:pPr marL="0" indent="0" algn="ctr">
              <a:buFont typeface="Arial" pitchFamily="34" charset="0"/>
              <a:buNone/>
              <a:defRPr/>
            </a:pPr>
            <a:r>
              <a:rPr lang="en-US" dirty="0">
                <a:ea typeface="ＭＳ Ｐゴシック" pitchFamily="34" charset="-128"/>
                <a:hlinkClick r:id="rId3"/>
              </a:rPr>
              <a:t>CLICK HERE</a:t>
            </a:r>
            <a:endParaRPr lang="en-US" dirty="0">
              <a:ea typeface="ＭＳ Ｐゴシック" pitchFamily="34" charset="-128"/>
            </a:endParaRPr>
          </a:p>
          <a:p>
            <a:pPr marL="0" indent="0" algn="ctr">
              <a:buFont typeface="Arial" pitchFamily="34" charset="0"/>
              <a:buNone/>
              <a:defRPr/>
            </a:pPr>
            <a:r>
              <a:rPr lang="en-US" dirty="0">
                <a:ea typeface="ＭＳ Ｐゴシック" pitchFamily="34" charset="-128"/>
              </a:rPr>
              <a:t>Fox Contact 6: Cyber Spying</a:t>
            </a:r>
          </a:p>
          <a:p>
            <a:pPr>
              <a:defRPr/>
            </a:pPr>
            <a:endParaRPr lang="en-US" dirty="0">
              <a:ea typeface="ＭＳ Ｐゴシック" pitchFamily="34" charset="-128"/>
            </a:endParaRPr>
          </a:p>
          <a:p>
            <a:pPr>
              <a:defRPr/>
            </a:pPr>
            <a:endParaRPr lang="en-US" dirty="0">
              <a:ea typeface="ＭＳ Ｐゴシック" pitchFamily="34" charset="-128"/>
            </a:endParaRPr>
          </a:p>
        </p:txBody>
      </p:sp>
    </p:spTree>
    <p:extLst>
      <p:ext uri="{BB962C8B-B14F-4D97-AF65-F5344CB8AC3E}">
        <p14:creationId xmlns:p14="http://schemas.microsoft.com/office/powerpoint/2010/main" val="668055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fontScale="90000"/>
          </a:bodyPr>
          <a:lstStyle/>
          <a:p>
            <a:pPr eaLnBrk="1" hangingPunct="1">
              <a:defRPr/>
            </a:pPr>
            <a:r>
              <a:rPr lang="en-US"/>
              <a:t>Cyber Criminal</a:t>
            </a:r>
            <a:br>
              <a:rPr lang="en-US"/>
            </a:br>
            <a:r>
              <a:rPr lang="en-US"/>
              <a:t> Motives</a:t>
            </a:r>
          </a:p>
        </p:txBody>
      </p:sp>
      <p:sp>
        <p:nvSpPr>
          <p:cNvPr id="41987" name="Rectangle 3"/>
          <p:cNvSpPr>
            <a:spLocks noGrp="1" noChangeArrowheads="1"/>
          </p:cNvSpPr>
          <p:nvPr>
            <p:ph idx="1"/>
          </p:nvPr>
        </p:nvSpPr>
        <p:spPr>
          <a:xfrm>
            <a:off x="905069" y="1828800"/>
            <a:ext cx="4876800" cy="4343400"/>
          </a:xfrm>
        </p:spPr>
        <p:txBody>
          <a:bodyPr/>
          <a:lstStyle/>
          <a:p>
            <a:pPr eaLnBrk="1" hangingPunct="1"/>
            <a:r>
              <a:rPr lang="en-US" altLang="en-US" dirty="0">
                <a:ea typeface="ＭＳ Ｐゴシック" pitchFamily="34" charset="-128"/>
              </a:rPr>
              <a:t>Money</a:t>
            </a:r>
          </a:p>
          <a:p>
            <a:pPr eaLnBrk="1" hangingPunct="1"/>
            <a:r>
              <a:rPr lang="en-US" altLang="en-US" dirty="0">
                <a:ea typeface="ＭＳ Ｐゴシック" pitchFamily="34" charset="-128"/>
              </a:rPr>
              <a:t>Politics</a:t>
            </a:r>
          </a:p>
          <a:p>
            <a:pPr eaLnBrk="1" hangingPunct="1"/>
            <a:r>
              <a:rPr lang="en-US" altLang="en-US" dirty="0">
                <a:ea typeface="ＭＳ Ｐゴシック" pitchFamily="34" charset="-128"/>
              </a:rPr>
              <a:t>Personal Recognition</a:t>
            </a:r>
          </a:p>
          <a:p>
            <a:pPr eaLnBrk="1" hangingPunct="1"/>
            <a:r>
              <a:rPr lang="en-US" altLang="en-US" dirty="0">
                <a:ea typeface="ＭＳ Ｐゴシック" pitchFamily="34" charset="-128"/>
              </a:rPr>
              <a:t>Identity Theft</a:t>
            </a:r>
          </a:p>
          <a:p>
            <a:pPr eaLnBrk="1" hangingPunct="1"/>
            <a:r>
              <a:rPr lang="en-US" altLang="en-US" dirty="0">
                <a:ea typeface="ＭＳ Ｐゴシック" pitchFamily="34" charset="-128"/>
              </a:rPr>
              <a:t>Knowing They Can</a:t>
            </a:r>
          </a:p>
          <a:p>
            <a:pPr marL="0" indent="0" eaLnBrk="1" hangingPunct="1">
              <a:buNone/>
            </a:pPr>
            <a:endParaRPr lang="en-US" altLang="en-US" dirty="0">
              <a:ea typeface="ＭＳ Ｐゴシック" pitchFamily="34" charset="-128"/>
            </a:endParaRPr>
          </a:p>
        </p:txBody>
      </p:sp>
      <p:pic>
        <p:nvPicPr>
          <p:cNvPr id="41988" name="Picture 3" descr="underground-econom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971800"/>
            <a:ext cx="38862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2273300" y="546100"/>
            <a:ext cx="4648200" cy="1143000"/>
          </a:xfrm>
        </p:spPr>
        <p:txBody>
          <a:bodyPr/>
          <a:lstStyle/>
          <a:p>
            <a:r>
              <a:rPr lang="en-US" altLang="en-US" dirty="0">
                <a:ea typeface="ＭＳ Ｐゴシック" pitchFamily="34" charset="-128"/>
              </a:rPr>
              <a:t>It’s Worth More</a:t>
            </a:r>
          </a:p>
        </p:txBody>
      </p:sp>
      <p:pic>
        <p:nvPicPr>
          <p:cNvPr id="44035" name="Picture 3" descr="Businessman leaning on dollar sig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80075" y="2644775"/>
            <a:ext cx="3463925" cy="421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101013" y="1485901"/>
            <a:ext cx="4988060" cy="4862870"/>
          </a:xfrm>
          <a:prstGeom prst="rect">
            <a:avLst/>
          </a:prstGeom>
          <a:solidFill>
            <a:schemeClr val="bg1"/>
          </a:solidFill>
        </p:spPr>
        <p:txBody>
          <a:bodyPr wrap="square">
            <a:spAutoFit/>
          </a:bodyPr>
          <a:lstStyle/>
          <a:p>
            <a:pPr marL="923059" lvl="1" indent="-457200" defTabSz="931717">
              <a:spcBef>
                <a:spcPts val="600"/>
              </a:spcBef>
              <a:spcAft>
                <a:spcPts val="600"/>
              </a:spcAft>
              <a:buFont typeface="Arial" panose="020B0604020202020204" pitchFamily="34" charset="0"/>
              <a:buChar char="•"/>
              <a:defRPr/>
            </a:pPr>
            <a:r>
              <a:rPr lang="en-US" sz="2800" dirty="0"/>
              <a:t>An identity is stolen every 4 seconds in the US. </a:t>
            </a:r>
          </a:p>
          <a:p>
            <a:pPr marL="914400" lvl="1" indent="-457200">
              <a:spcBef>
                <a:spcPts val="600"/>
              </a:spcBef>
              <a:spcAft>
                <a:spcPts val="600"/>
              </a:spcAft>
              <a:buFont typeface="Arial" panose="020B0604020202020204" pitchFamily="34" charset="0"/>
              <a:buChar char="•"/>
              <a:defRPr/>
            </a:pPr>
            <a:r>
              <a:rPr lang="en-US" sz="2800" dirty="0"/>
              <a:t>The average cost to restore a stolen identity is $8,000.</a:t>
            </a:r>
          </a:p>
          <a:p>
            <a:pPr marL="914400" lvl="1" indent="-457200">
              <a:spcBef>
                <a:spcPts val="600"/>
              </a:spcBef>
              <a:spcAft>
                <a:spcPts val="600"/>
              </a:spcAft>
              <a:buFont typeface="Arial" panose="020B0604020202020204" pitchFamily="34" charset="0"/>
              <a:buChar char="•"/>
              <a:defRPr/>
            </a:pPr>
            <a:r>
              <a:rPr lang="en-US" sz="2800" dirty="0"/>
              <a:t>Victims spend an average of 600 hours recovering from this crime.</a:t>
            </a:r>
          </a:p>
          <a:p>
            <a:pPr marL="914400" lvl="1" indent="-457200">
              <a:spcBef>
                <a:spcPts val="600"/>
              </a:spcBef>
              <a:spcAft>
                <a:spcPts val="600"/>
              </a:spcAft>
              <a:buFont typeface="Arial" panose="020B0604020202020204" pitchFamily="34" charset="0"/>
              <a:buChar char="•"/>
              <a:defRPr/>
            </a:pPr>
            <a:r>
              <a:rPr lang="en-US" sz="2800" dirty="0"/>
              <a:t>Lose once likely to lose again</a:t>
            </a:r>
          </a:p>
        </p:txBody>
      </p:sp>
    </p:spTree>
  </p:cSld>
  <p:clrMapOvr>
    <a:masterClrMapping/>
  </p:clrMapOvr>
  <p:transition advClick="0" advTm="20000"/>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altLang="en-US" dirty="0">
                <a:ea typeface="ＭＳ Ｐゴシック" pitchFamily="34" charset="-128"/>
              </a:rPr>
              <a:t>Criminal Identity Theft</a:t>
            </a:r>
          </a:p>
        </p:txBody>
      </p:sp>
      <p:sp>
        <p:nvSpPr>
          <p:cNvPr id="2" name="Content Placeholder 1"/>
          <p:cNvSpPr>
            <a:spLocks noGrp="1"/>
          </p:cNvSpPr>
          <p:nvPr>
            <p:ph idx="1"/>
          </p:nvPr>
        </p:nvSpPr>
        <p:spPr>
          <a:xfrm>
            <a:off x="975946" y="6248133"/>
            <a:ext cx="8229600" cy="623455"/>
          </a:xfrm>
          <a:solidFill>
            <a:schemeClr val="bg1"/>
          </a:solidFill>
        </p:spPr>
        <p:txBody>
          <a:bodyPr/>
          <a:lstStyle/>
          <a:p>
            <a:pPr marL="0" indent="0">
              <a:buNone/>
            </a:pPr>
            <a:r>
              <a:rPr lang="en-US" sz="1600" u="sng" dirty="0">
                <a:hlinkClick r:id="rId3"/>
              </a:rPr>
              <a:t>https://www.fightingidentitycrimes.com/synthetic-ids-great-for-fraudsters-bad-for-victims/</a:t>
            </a:r>
            <a:r>
              <a:rPr lang="en-US" sz="1600" u="sng" dirty="0"/>
              <a:t> </a:t>
            </a:r>
            <a:endParaRPr lang="en-US" sz="1600" dirty="0"/>
          </a:p>
        </p:txBody>
      </p:sp>
      <p:sp>
        <p:nvSpPr>
          <p:cNvPr id="3" name="Rectangle 2"/>
          <p:cNvSpPr/>
          <p:nvPr/>
        </p:nvSpPr>
        <p:spPr>
          <a:xfrm>
            <a:off x="975946" y="1433064"/>
            <a:ext cx="7086600" cy="461665"/>
          </a:xfrm>
          <a:prstGeom prst="rect">
            <a:avLst/>
          </a:prstGeom>
        </p:spPr>
        <p:txBody>
          <a:bodyPr wrap="square">
            <a:spAutoFit/>
          </a:bodyPr>
          <a:lstStyle/>
          <a:p>
            <a:r>
              <a:rPr lang="en-US" sz="2400" b="1" dirty="0">
                <a:solidFill>
                  <a:schemeClr val="accent6">
                    <a:lumMod val="75000"/>
                  </a:schemeClr>
                </a:solidFill>
              </a:rPr>
              <a:t>Synthetic IDs: Great For Fraudsters, Bad For Victims </a:t>
            </a:r>
          </a:p>
        </p:txBody>
      </p:sp>
      <p:pic>
        <p:nvPicPr>
          <p:cNvPr id="4" name="Picture 3">
            <a:hlinkClick r:id="rId3"/>
          </p:cNvPr>
          <p:cNvPicPr>
            <a:picLocks noChangeAspect="1"/>
          </p:cNvPicPr>
          <p:nvPr/>
        </p:nvPicPr>
        <p:blipFill>
          <a:blip r:embed="rId4"/>
          <a:stretch>
            <a:fillRect/>
          </a:stretch>
        </p:blipFill>
        <p:spPr>
          <a:xfrm>
            <a:off x="6277845" y="3156438"/>
            <a:ext cx="2668726" cy="1670540"/>
          </a:xfrm>
          <a:prstGeom prst="rect">
            <a:avLst/>
          </a:prstGeom>
        </p:spPr>
      </p:pic>
      <p:sp>
        <p:nvSpPr>
          <p:cNvPr id="5" name="TextBox 4"/>
          <p:cNvSpPr txBox="1"/>
          <p:nvPr/>
        </p:nvSpPr>
        <p:spPr>
          <a:xfrm>
            <a:off x="861646" y="1894729"/>
            <a:ext cx="5257800" cy="4401205"/>
          </a:xfrm>
          <a:prstGeom prst="rect">
            <a:avLst/>
          </a:prstGeom>
          <a:solidFill>
            <a:schemeClr val="bg1"/>
          </a:solidFill>
        </p:spPr>
        <p:txBody>
          <a:bodyPr wrap="square" rtlCol="0">
            <a:spAutoFit/>
          </a:bodyPr>
          <a:lstStyle/>
          <a:p>
            <a:r>
              <a:rPr lang="en-US" sz="2000" b="1" dirty="0"/>
              <a:t>Identity theft… without your full identity </a:t>
            </a:r>
          </a:p>
          <a:p>
            <a:r>
              <a:rPr lang="en-US" sz="2000" dirty="0"/>
              <a:t>It’s called synthetic identity theft. Whether by a phishing scam, data breach, hack or physical theft, your information becomes compromised and falls into the wrong hands. Criminals use this stolen information to mix and match names, birthdays, Social Security numbers and addresses with other fabricated information to create synthetic IDs. </a:t>
            </a:r>
          </a:p>
          <a:p>
            <a:r>
              <a:rPr lang="en-US" sz="2000" dirty="0"/>
              <a:t>Once the synthetic identity is made, criminals can make fraudulent charges to your bank account, open new lines of credit, order prescriptions and even commit crimes under your name. </a:t>
            </a:r>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altLang="en-US" dirty="0">
                <a:ea typeface="ＭＳ Ｐゴシック" pitchFamily="34" charset="-128"/>
              </a:rPr>
              <a:t>Criminal Identity Theft</a:t>
            </a:r>
          </a:p>
        </p:txBody>
      </p:sp>
      <p:sp>
        <p:nvSpPr>
          <p:cNvPr id="2" name="Content Placeholder 1"/>
          <p:cNvSpPr>
            <a:spLocks noGrp="1"/>
          </p:cNvSpPr>
          <p:nvPr>
            <p:ph idx="1"/>
          </p:nvPr>
        </p:nvSpPr>
        <p:spPr>
          <a:xfrm>
            <a:off x="1642187" y="5872983"/>
            <a:ext cx="5374433" cy="623455"/>
          </a:xfrm>
          <a:solidFill>
            <a:schemeClr val="bg1"/>
          </a:solidFill>
        </p:spPr>
        <p:txBody>
          <a:bodyPr/>
          <a:lstStyle/>
          <a:p>
            <a:pPr marL="0" indent="0">
              <a:buNone/>
            </a:pPr>
            <a:r>
              <a:rPr lang="en-US" sz="2000" u="sng" dirty="0">
                <a:hlinkClick r:id="rId3"/>
              </a:rPr>
              <a:t>http://www.identitytheft.info/criminal.aspx</a:t>
            </a:r>
            <a:endParaRPr lang="en-US" sz="2000" dirty="0"/>
          </a:p>
        </p:txBody>
      </p:sp>
      <p:pic>
        <p:nvPicPr>
          <p:cNvPr id="43012" name="Picture 4">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999" y="2005879"/>
            <a:ext cx="4509155" cy="29843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7859225"/>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altLang="en-US" dirty="0">
                <a:ea typeface="ＭＳ Ｐゴシック" pitchFamily="34" charset="-128"/>
              </a:rPr>
              <a:t>Cyber Criminal Methods</a:t>
            </a:r>
          </a:p>
        </p:txBody>
      </p:sp>
      <p:sp>
        <p:nvSpPr>
          <p:cNvPr id="45059" name="Rectangle 3"/>
          <p:cNvSpPr>
            <a:spLocks noGrp="1" noChangeArrowheads="1"/>
          </p:cNvSpPr>
          <p:nvPr>
            <p:ph idx="1"/>
          </p:nvPr>
        </p:nvSpPr>
        <p:spPr>
          <a:xfrm>
            <a:off x="1059872" y="1600200"/>
            <a:ext cx="7626927" cy="4525963"/>
          </a:xfrm>
        </p:spPr>
        <p:txBody>
          <a:bodyPr/>
          <a:lstStyle/>
          <a:p>
            <a:pPr eaLnBrk="1" hangingPunct="1">
              <a:lnSpc>
                <a:spcPct val="90000"/>
              </a:lnSpc>
            </a:pPr>
            <a:r>
              <a:rPr lang="en-US" altLang="en-US" sz="2800" dirty="0">
                <a:ea typeface="ＭＳ Ｐゴシック" pitchFamily="34" charset="-128"/>
              </a:rPr>
              <a:t>Review Web Sites</a:t>
            </a:r>
          </a:p>
          <a:p>
            <a:pPr eaLnBrk="1" hangingPunct="1">
              <a:lnSpc>
                <a:spcPct val="90000"/>
              </a:lnSpc>
            </a:pPr>
            <a:r>
              <a:rPr lang="en-US" altLang="en-US" sz="2800" dirty="0">
                <a:ea typeface="ＭＳ Ｐゴシック" pitchFamily="34" charset="-128"/>
              </a:rPr>
              <a:t>Search Internet for information</a:t>
            </a:r>
          </a:p>
          <a:p>
            <a:pPr eaLnBrk="1" hangingPunct="1">
              <a:lnSpc>
                <a:spcPct val="90000"/>
              </a:lnSpc>
            </a:pPr>
            <a:r>
              <a:rPr lang="en-US" altLang="en-US" sz="2800" dirty="0">
                <a:ea typeface="ＭＳ Ｐゴシック" pitchFamily="34" charset="-128"/>
              </a:rPr>
              <a:t>Call and email the Bank attempting to trick us</a:t>
            </a:r>
          </a:p>
          <a:p>
            <a:pPr eaLnBrk="1" hangingPunct="1">
              <a:lnSpc>
                <a:spcPct val="90000"/>
              </a:lnSpc>
            </a:pPr>
            <a:r>
              <a:rPr lang="en-US" altLang="en-US" sz="2800" dirty="0">
                <a:ea typeface="ＭＳ Ｐゴシック" pitchFamily="34" charset="-128"/>
              </a:rPr>
              <a:t>Read our trash, desktops, and workspace area</a:t>
            </a:r>
          </a:p>
          <a:p>
            <a:pPr eaLnBrk="1" hangingPunct="1">
              <a:lnSpc>
                <a:spcPct val="90000"/>
              </a:lnSpc>
            </a:pPr>
            <a:r>
              <a:rPr lang="en-US" altLang="en-US" sz="2800" dirty="0">
                <a:ea typeface="ＭＳ Ｐゴシック" pitchFamily="34" charset="-128"/>
              </a:rPr>
              <a:t>Look for weaknesses in Bank technology, </a:t>
            </a:r>
          </a:p>
          <a:p>
            <a:pPr marL="0" indent="0" eaLnBrk="1" hangingPunct="1">
              <a:lnSpc>
                <a:spcPct val="90000"/>
              </a:lnSpc>
              <a:buNone/>
            </a:pPr>
            <a:r>
              <a:rPr lang="en-US" altLang="en-US" sz="2800" dirty="0">
                <a:ea typeface="ＭＳ Ｐゴシック" pitchFamily="34" charset="-128"/>
              </a:rPr>
              <a:t>		And People!!</a:t>
            </a:r>
          </a:p>
          <a:p>
            <a:pPr eaLnBrk="1" hangingPunct="1">
              <a:lnSpc>
                <a:spcPct val="90000"/>
              </a:lnSpc>
            </a:pPr>
            <a:r>
              <a:rPr lang="en-US" altLang="en-US" sz="2800" dirty="0">
                <a:ea typeface="ＭＳ Ｐゴシック" pitchFamily="34" charset="-128"/>
              </a:rPr>
              <a:t>Look for weakness in Bank change and configuration management practices</a:t>
            </a:r>
          </a:p>
          <a:p>
            <a:pPr eaLnBrk="1" hangingPunct="1">
              <a:lnSpc>
                <a:spcPct val="90000"/>
              </a:lnSpc>
            </a:pPr>
            <a:endParaRPr lang="en-US" altLang="en-US" sz="2800" dirty="0">
              <a:ea typeface="ＭＳ Ｐゴシック" pitchFamily="34" charset="-128"/>
            </a:endParaRPr>
          </a:p>
          <a:p>
            <a:pPr eaLnBrk="1" hangingPunct="1">
              <a:lnSpc>
                <a:spcPct val="90000"/>
              </a:lnSpc>
            </a:pPr>
            <a:endParaRPr lang="en-US" altLang="en-US" sz="2800" dirty="0">
              <a:ea typeface="ＭＳ Ｐゴシック" pitchFamily="34" charset="-128"/>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1416466"/>
            <a:ext cx="9144000" cy="4715414"/>
          </a:xfrm>
          <a:prstGeom prst="rect">
            <a:avLst/>
          </a:prstGeom>
        </p:spPr>
      </p:pic>
      <p:sp>
        <p:nvSpPr>
          <p:cNvPr id="7" name="Title 1"/>
          <p:cNvSpPr txBox="1">
            <a:spLocks/>
          </p:cNvSpPr>
          <p:nvPr/>
        </p:nvSpPr>
        <p:spPr>
          <a:xfrm>
            <a:off x="254000" y="609600"/>
            <a:ext cx="8229600" cy="1143000"/>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dirty="0"/>
              <a:t>The Three Lines of Defense!</a:t>
            </a:r>
          </a:p>
        </p:txBody>
      </p:sp>
      <p:sp>
        <p:nvSpPr>
          <p:cNvPr id="8" name="TextBox 7"/>
          <p:cNvSpPr txBox="1"/>
          <p:nvPr/>
        </p:nvSpPr>
        <p:spPr>
          <a:xfrm>
            <a:off x="254000" y="6131859"/>
            <a:ext cx="4888753" cy="369332"/>
          </a:xfrm>
          <a:prstGeom prst="rect">
            <a:avLst/>
          </a:prstGeom>
          <a:solidFill>
            <a:schemeClr val="bg1"/>
          </a:solidFill>
        </p:spPr>
        <p:txBody>
          <a:bodyPr wrap="square" rtlCol="0">
            <a:spAutoFit/>
          </a:bodyPr>
          <a:lstStyle/>
          <a:p>
            <a:r>
              <a:rPr lang="en-US" dirty="0"/>
              <a:t>Thanks to Brent Maher – CISO Johnson Bank</a:t>
            </a:r>
          </a:p>
        </p:txBody>
      </p:sp>
    </p:spTree>
    <p:extLst>
      <p:ext uri="{BB962C8B-B14F-4D97-AF65-F5344CB8AC3E}">
        <p14:creationId xmlns:p14="http://schemas.microsoft.com/office/powerpoint/2010/main" val="3114392857"/>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Personalize the Message</a:t>
            </a:r>
          </a:p>
        </p:txBody>
      </p:sp>
      <p:sp>
        <p:nvSpPr>
          <p:cNvPr id="3" name="Content Placeholder 2"/>
          <p:cNvSpPr>
            <a:spLocks noGrp="1"/>
          </p:cNvSpPr>
          <p:nvPr>
            <p:ph idx="1"/>
          </p:nvPr>
        </p:nvSpPr>
        <p:spPr>
          <a:xfrm>
            <a:off x="1474237" y="1600200"/>
            <a:ext cx="7009364" cy="4525963"/>
          </a:xfrm>
        </p:spPr>
        <p:txBody>
          <a:bodyPr/>
          <a:lstStyle/>
          <a:p>
            <a:r>
              <a:rPr lang="en-US" dirty="0"/>
              <a:t>If an employee handles data like it is their data or that of their family they will treat it well.</a:t>
            </a:r>
          </a:p>
          <a:p>
            <a:r>
              <a:rPr lang="en-US" dirty="0"/>
              <a:t>If an employee uses Facebook, Instagram or Pinterest etc.. Safely; they will likely be a safe Online Banker or employee.</a:t>
            </a:r>
          </a:p>
        </p:txBody>
      </p:sp>
    </p:spTree>
    <p:extLst>
      <p:ext uri="{BB962C8B-B14F-4D97-AF65-F5344CB8AC3E}">
        <p14:creationId xmlns:p14="http://schemas.microsoft.com/office/powerpoint/2010/main" val="162280167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2" name="Picture 3" descr="cyber-criminal-concept-animated-287x30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55427" y="4674986"/>
            <a:ext cx="2088573" cy="218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0" name="Rectangle 2"/>
          <p:cNvSpPr>
            <a:spLocks noGrp="1" noChangeArrowheads="1"/>
          </p:cNvSpPr>
          <p:nvPr>
            <p:ph type="title"/>
          </p:nvPr>
        </p:nvSpPr>
        <p:spPr>
          <a:xfrm>
            <a:off x="-536864" y="93518"/>
            <a:ext cx="8229600" cy="1143000"/>
          </a:xfrm>
        </p:spPr>
        <p:txBody>
          <a:bodyPr/>
          <a:lstStyle/>
          <a:p>
            <a:pPr eaLnBrk="1" hangingPunct="1"/>
            <a:r>
              <a:rPr lang="en-US" altLang="en-US" sz="3600" dirty="0">
                <a:ea typeface="ＭＳ Ｐゴシック" pitchFamily="34" charset="-128"/>
              </a:rPr>
              <a:t>Ways That Employees</a:t>
            </a:r>
            <a:br>
              <a:rPr lang="en-US" altLang="en-US" sz="3600" dirty="0">
                <a:ea typeface="ＭＳ Ｐゴシック" pitchFamily="34" charset="-128"/>
              </a:rPr>
            </a:br>
            <a:r>
              <a:rPr lang="en-US" altLang="en-US" sz="3600" dirty="0">
                <a:ea typeface="ＭＳ Ｐゴシック" pitchFamily="34" charset="-128"/>
              </a:rPr>
              <a:t> Can Contribute</a:t>
            </a:r>
          </a:p>
        </p:txBody>
      </p:sp>
      <p:sp>
        <p:nvSpPr>
          <p:cNvPr id="48131" name="Rectangle 3"/>
          <p:cNvSpPr>
            <a:spLocks noGrp="1" noChangeArrowheads="1"/>
          </p:cNvSpPr>
          <p:nvPr>
            <p:ph idx="1"/>
          </p:nvPr>
        </p:nvSpPr>
        <p:spPr>
          <a:xfrm>
            <a:off x="838200" y="1620982"/>
            <a:ext cx="7261513" cy="3865418"/>
          </a:xfrm>
        </p:spPr>
        <p:txBody>
          <a:bodyPr/>
          <a:lstStyle/>
          <a:p>
            <a:pPr eaLnBrk="1" hangingPunct="1">
              <a:lnSpc>
                <a:spcPct val="80000"/>
              </a:lnSpc>
            </a:pPr>
            <a:r>
              <a:rPr lang="en-US" altLang="en-US" sz="4000" b="1" dirty="0">
                <a:solidFill>
                  <a:srgbClr val="FF0000"/>
                </a:solidFill>
                <a:ea typeface="ＭＳ Ｐゴシック" pitchFamily="34" charset="-128"/>
              </a:rPr>
              <a:t>Do not:</a:t>
            </a:r>
          </a:p>
          <a:p>
            <a:pPr lvl="1" eaLnBrk="1" hangingPunct="1">
              <a:lnSpc>
                <a:spcPct val="80000"/>
              </a:lnSpc>
              <a:buFont typeface="Arial" panose="020B0604020202020204" pitchFamily="34" charset="0"/>
              <a:buChar char="•"/>
            </a:pPr>
            <a:r>
              <a:rPr lang="en-US" altLang="en-US" dirty="0">
                <a:ea typeface="ＭＳ Ｐゴシック" pitchFamily="34" charset="-128"/>
              </a:rPr>
              <a:t>Use Bank e-mail ID’s for non-business use</a:t>
            </a:r>
          </a:p>
          <a:p>
            <a:pPr lvl="2" eaLnBrk="1" hangingPunct="1">
              <a:lnSpc>
                <a:spcPct val="80000"/>
              </a:lnSpc>
            </a:pPr>
            <a:r>
              <a:rPr lang="en-US" altLang="en-US" dirty="0">
                <a:ea typeface="ＭＳ Ｐゴシック" pitchFamily="34" charset="-128"/>
              </a:rPr>
              <a:t>Reuse your passwords on multiple websites to log in regardless if you use a different user account</a:t>
            </a:r>
          </a:p>
          <a:p>
            <a:pPr lvl="1" eaLnBrk="1" hangingPunct="1">
              <a:lnSpc>
                <a:spcPct val="80000"/>
              </a:lnSpc>
              <a:buFont typeface="Arial" panose="020B0604020202020204" pitchFamily="34" charset="0"/>
              <a:buChar char="•"/>
            </a:pPr>
            <a:r>
              <a:rPr lang="en-US" altLang="en-US" dirty="0">
                <a:ea typeface="ＭＳ Ｐゴシック" pitchFamily="34" charset="-128"/>
              </a:rPr>
              <a:t>Share accounts and passwords </a:t>
            </a:r>
          </a:p>
          <a:p>
            <a:pPr marL="457200" lvl="1" indent="0" eaLnBrk="1" hangingPunct="1">
              <a:lnSpc>
                <a:spcPct val="80000"/>
              </a:lnSpc>
              <a:buNone/>
            </a:pPr>
            <a:r>
              <a:rPr lang="en-US" altLang="en-US" dirty="0">
                <a:ea typeface="ＭＳ Ｐゴシック" pitchFamily="34" charset="-128"/>
              </a:rPr>
              <a:t>		with ANYONE</a:t>
            </a:r>
          </a:p>
        </p:txBody>
      </p:sp>
    </p:spTree>
    <p:extLst>
      <p:ext uri="{BB962C8B-B14F-4D97-AF65-F5344CB8AC3E}">
        <p14:creationId xmlns:p14="http://schemas.microsoft.com/office/powerpoint/2010/main" val="447886274"/>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Identity Theft Protection Tips</a:t>
            </a:r>
          </a:p>
        </p:txBody>
      </p:sp>
      <p:pic>
        <p:nvPicPr>
          <p:cNvPr id="4" name="Content Placeholder 3"/>
          <p:cNvPicPr>
            <a:picLocks noGrp="1" noChangeAspect="1"/>
          </p:cNvPicPr>
          <p:nvPr>
            <p:ph idx="1"/>
          </p:nvPr>
        </p:nvPicPr>
        <p:blipFill>
          <a:blip r:embed="rId2"/>
          <a:stretch>
            <a:fillRect/>
          </a:stretch>
        </p:blipFill>
        <p:spPr>
          <a:xfrm>
            <a:off x="1810139" y="1562913"/>
            <a:ext cx="6279501" cy="4884539"/>
          </a:xfrm>
          <a:prstGeom prst="rect">
            <a:avLst/>
          </a:prstGeom>
        </p:spPr>
      </p:pic>
      <p:pic>
        <p:nvPicPr>
          <p:cNvPr id="5" name="Picture 4"/>
          <p:cNvPicPr>
            <a:picLocks noChangeAspect="1"/>
          </p:cNvPicPr>
          <p:nvPr/>
        </p:nvPicPr>
        <p:blipFill>
          <a:blip r:embed="rId3"/>
          <a:stretch>
            <a:fillRect/>
          </a:stretch>
        </p:blipFill>
        <p:spPr>
          <a:xfrm>
            <a:off x="531845" y="6490782"/>
            <a:ext cx="9144000" cy="370541"/>
          </a:xfrm>
          <a:prstGeom prst="rect">
            <a:avLst/>
          </a:prstGeom>
        </p:spPr>
      </p:pic>
    </p:spTree>
    <p:extLst>
      <p:ext uri="{BB962C8B-B14F-4D97-AF65-F5344CB8AC3E}">
        <p14:creationId xmlns:p14="http://schemas.microsoft.com/office/powerpoint/2010/main" val="136027100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0" y="488302"/>
            <a:ext cx="8229600" cy="1143000"/>
          </a:xfrm>
        </p:spPr>
        <p:txBody>
          <a:bodyPr/>
          <a:lstStyle/>
          <a:p>
            <a:r>
              <a:rPr lang="en-US" dirty="0"/>
              <a:t>Identity Theft Protection Tips</a:t>
            </a:r>
          </a:p>
        </p:txBody>
      </p:sp>
      <p:pic>
        <p:nvPicPr>
          <p:cNvPr id="6" name="Content Placeholder 5"/>
          <p:cNvPicPr>
            <a:picLocks noGrp="1" noChangeAspect="1"/>
          </p:cNvPicPr>
          <p:nvPr>
            <p:ph idx="1"/>
          </p:nvPr>
        </p:nvPicPr>
        <p:blipFill>
          <a:blip r:embed="rId2"/>
          <a:stretch>
            <a:fillRect/>
          </a:stretch>
        </p:blipFill>
        <p:spPr>
          <a:xfrm>
            <a:off x="1763486" y="1306284"/>
            <a:ext cx="6130212" cy="4805267"/>
          </a:xfrm>
          <a:prstGeom prst="rect">
            <a:avLst/>
          </a:prstGeom>
        </p:spPr>
      </p:pic>
      <p:sp>
        <p:nvSpPr>
          <p:cNvPr id="7" name="Rectangle 6"/>
          <p:cNvSpPr/>
          <p:nvPr/>
        </p:nvSpPr>
        <p:spPr>
          <a:xfrm>
            <a:off x="858417" y="6202145"/>
            <a:ext cx="9311950" cy="307777"/>
          </a:xfrm>
          <a:prstGeom prst="rect">
            <a:avLst/>
          </a:prstGeom>
          <a:solidFill>
            <a:schemeClr val="bg1"/>
          </a:solidFill>
        </p:spPr>
        <p:txBody>
          <a:bodyPr wrap="square">
            <a:spAutoFit/>
          </a:bodyPr>
          <a:lstStyle/>
          <a:p>
            <a:r>
              <a:rPr lang="en-US" sz="1400" dirty="0"/>
              <a:t>https://www.equifax.com/personal/education/identity-theft/?Et_cid=554678&amp;Et_rid=46007779</a:t>
            </a:r>
          </a:p>
        </p:txBody>
      </p:sp>
    </p:spTree>
    <p:extLst>
      <p:ext uri="{BB962C8B-B14F-4D97-AF65-F5344CB8AC3E}">
        <p14:creationId xmlns:p14="http://schemas.microsoft.com/office/powerpoint/2010/main" val="195282620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0" y="488302"/>
            <a:ext cx="8229600" cy="1143000"/>
          </a:xfrm>
        </p:spPr>
        <p:txBody>
          <a:bodyPr/>
          <a:lstStyle/>
          <a:p>
            <a:r>
              <a:rPr lang="en-US" dirty="0"/>
              <a:t>Identity Theft Protection Tips</a:t>
            </a:r>
          </a:p>
        </p:txBody>
      </p:sp>
      <p:pic>
        <p:nvPicPr>
          <p:cNvPr id="5" name="Content Placeholder 4"/>
          <p:cNvPicPr>
            <a:picLocks noGrp="1" noChangeAspect="1"/>
          </p:cNvPicPr>
          <p:nvPr>
            <p:ph idx="1"/>
          </p:nvPr>
        </p:nvPicPr>
        <p:blipFill>
          <a:blip r:embed="rId2"/>
          <a:stretch>
            <a:fillRect/>
          </a:stretch>
        </p:blipFill>
        <p:spPr>
          <a:xfrm>
            <a:off x="1250302" y="1352469"/>
            <a:ext cx="6836377" cy="5172312"/>
          </a:xfrm>
          <a:prstGeom prst="rect">
            <a:avLst/>
          </a:prstGeom>
        </p:spPr>
      </p:pic>
      <p:pic>
        <p:nvPicPr>
          <p:cNvPr id="7" name="Picture 6"/>
          <p:cNvPicPr>
            <a:picLocks noChangeAspect="1"/>
          </p:cNvPicPr>
          <p:nvPr/>
        </p:nvPicPr>
        <p:blipFill>
          <a:blip r:embed="rId3"/>
          <a:stretch>
            <a:fillRect/>
          </a:stretch>
        </p:blipFill>
        <p:spPr>
          <a:xfrm>
            <a:off x="905069" y="6524781"/>
            <a:ext cx="9144000" cy="370541"/>
          </a:xfrm>
          <a:prstGeom prst="rect">
            <a:avLst/>
          </a:prstGeom>
        </p:spPr>
      </p:pic>
    </p:spTree>
    <p:extLst>
      <p:ext uri="{BB962C8B-B14F-4D97-AF65-F5344CB8AC3E}">
        <p14:creationId xmlns:p14="http://schemas.microsoft.com/office/powerpoint/2010/main" val="58167360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752600" y="304800"/>
            <a:ext cx="6019800" cy="1143000"/>
          </a:xfrm>
        </p:spPr>
        <p:txBody>
          <a:bodyPr/>
          <a:lstStyle/>
          <a:p>
            <a:pPr eaLnBrk="1" hangingPunct="1"/>
            <a:r>
              <a:rPr lang="en-US" altLang="en-US" sz="3200" dirty="0">
                <a:ea typeface="ＭＳ Ｐゴシック" pitchFamily="34" charset="-128"/>
              </a:rPr>
              <a:t>Employee </a:t>
            </a:r>
            <a:br>
              <a:rPr lang="en-US" altLang="en-US" sz="3200" dirty="0">
                <a:ea typeface="ＭＳ Ｐゴシック" pitchFamily="34" charset="-128"/>
              </a:rPr>
            </a:br>
            <a:r>
              <a:rPr lang="en-US" altLang="en-US" sz="3200" dirty="0">
                <a:ea typeface="ＭＳ Ｐゴシック" pitchFamily="34" charset="-128"/>
              </a:rPr>
              <a:t>Actions That Make a Difference</a:t>
            </a:r>
          </a:p>
        </p:txBody>
      </p:sp>
      <p:sp>
        <p:nvSpPr>
          <p:cNvPr id="47107" name="Rectangle 3"/>
          <p:cNvSpPr>
            <a:spLocks noGrp="1" noChangeArrowheads="1"/>
          </p:cNvSpPr>
          <p:nvPr>
            <p:ph idx="1"/>
          </p:nvPr>
        </p:nvSpPr>
        <p:spPr>
          <a:xfrm>
            <a:off x="1490374" y="1775408"/>
            <a:ext cx="7040562" cy="3100388"/>
          </a:xfrm>
        </p:spPr>
        <p:txBody>
          <a:bodyPr/>
          <a:lstStyle/>
          <a:p>
            <a:pPr eaLnBrk="1" hangingPunct="1">
              <a:lnSpc>
                <a:spcPct val="80000"/>
              </a:lnSpc>
            </a:pPr>
            <a:r>
              <a:rPr lang="en-US" altLang="en-US" sz="2800" dirty="0">
                <a:ea typeface="ＭＳ Ｐゴシック" pitchFamily="34" charset="-128"/>
              </a:rPr>
              <a:t>Appropriate Use Policy– What you should and shouldn’t do with technology systems (Computers, Laptops, notebooks, Cell Phones, Printers)</a:t>
            </a:r>
          </a:p>
          <a:p>
            <a:pPr eaLnBrk="1" hangingPunct="1">
              <a:lnSpc>
                <a:spcPct val="80000"/>
              </a:lnSpc>
            </a:pPr>
            <a:r>
              <a:rPr lang="en-US" altLang="en-US" sz="2800" dirty="0">
                <a:ea typeface="ＭＳ Ｐゴシック" pitchFamily="34" charset="-128"/>
              </a:rPr>
              <a:t>Security Responsibility – How you can contribute to Bank success in protecting information and systems</a:t>
            </a:r>
          </a:p>
        </p:txBody>
      </p:sp>
      <p:pic>
        <p:nvPicPr>
          <p:cNvPr id="47108" name="Picture 3" descr="privacypolic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16300" y="4446588"/>
            <a:ext cx="3038475" cy="241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440690" y="454067"/>
            <a:ext cx="6019800" cy="1143000"/>
          </a:xfrm>
        </p:spPr>
        <p:txBody>
          <a:bodyPr/>
          <a:lstStyle/>
          <a:p>
            <a:pPr eaLnBrk="1" hangingPunct="1"/>
            <a:r>
              <a:rPr lang="en-US" altLang="en-US" sz="3200" dirty="0">
                <a:ea typeface="ＭＳ Ｐゴシック" pitchFamily="34" charset="-128"/>
              </a:rPr>
              <a:t>Employee</a:t>
            </a:r>
            <a:br>
              <a:rPr lang="en-US" altLang="en-US" sz="3200" dirty="0">
                <a:ea typeface="ＭＳ Ｐゴシック" pitchFamily="34" charset="-128"/>
              </a:rPr>
            </a:br>
            <a:r>
              <a:rPr lang="en-US" altLang="en-US" sz="3200" dirty="0">
                <a:ea typeface="ＭＳ Ｐゴシック" pitchFamily="34" charset="-128"/>
              </a:rPr>
              <a:t>Actions That Make a Difference</a:t>
            </a:r>
          </a:p>
        </p:txBody>
      </p:sp>
      <p:sp>
        <p:nvSpPr>
          <p:cNvPr id="47107" name="Rectangle 3"/>
          <p:cNvSpPr>
            <a:spLocks noGrp="1" noChangeArrowheads="1"/>
          </p:cNvSpPr>
          <p:nvPr>
            <p:ph idx="1"/>
          </p:nvPr>
        </p:nvSpPr>
        <p:spPr>
          <a:xfrm>
            <a:off x="1494786" y="1792112"/>
            <a:ext cx="6635317" cy="3870036"/>
          </a:xfrm>
        </p:spPr>
        <p:txBody>
          <a:bodyPr/>
          <a:lstStyle/>
          <a:p>
            <a:pPr algn="just" eaLnBrk="1" hangingPunct="1">
              <a:lnSpc>
                <a:spcPct val="80000"/>
              </a:lnSpc>
            </a:pPr>
            <a:r>
              <a:rPr lang="en-US" altLang="en-US" sz="2800" dirty="0">
                <a:ea typeface="ＭＳ Ｐゴシック" pitchFamily="34" charset="-128"/>
              </a:rPr>
              <a:t>Password Usage – Ways to protect your password and identity</a:t>
            </a:r>
          </a:p>
          <a:p>
            <a:pPr algn="just" eaLnBrk="1" hangingPunct="1">
              <a:lnSpc>
                <a:spcPct val="80000"/>
              </a:lnSpc>
            </a:pPr>
            <a:r>
              <a:rPr lang="en-US" altLang="en-US" sz="2800" dirty="0">
                <a:ea typeface="ＭＳ Ｐゴシック" pitchFamily="34" charset="-128"/>
              </a:rPr>
              <a:t>Internet Usage – Ways you can protect yourself while on the Internet</a:t>
            </a:r>
          </a:p>
          <a:p>
            <a:pPr algn="just" eaLnBrk="1" hangingPunct="1">
              <a:lnSpc>
                <a:spcPct val="80000"/>
              </a:lnSpc>
            </a:pPr>
            <a:r>
              <a:rPr lang="en-US" altLang="en-US" sz="2800" dirty="0">
                <a:ea typeface="ＭＳ Ｐゴシック" pitchFamily="34" charset="-128"/>
              </a:rPr>
              <a:t>Email Usage – Ways that you can protect information while using email</a:t>
            </a:r>
          </a:p>
          <a:p>
            <a:pPr algn="just" eaLnBrk="1" hangingPunct="1">
              <a:lnSpc>
                <a:spcPct val="80000"/>
              </a:lnSpc>
            </a:pPr>
            <a:r>
              <a:rPr lang="en-US" altLang="en-US" sz="2800" dirty="0">
                <a:ea typeface="ＭＳ Ｐゴシック" pitchFamily="34" charset="-128"/>
              </a:rPr>
              <a:t>Careful where you Surf – Websites that is!</a:t>
            </a:r>
          </a:p>
        </p:txBody>
      </p:sp>
      <p:pic>
        <p:nvPicPr>
          <p:cNvPr id="47108" name="Picture 3" descr="privacypolic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05525" y="4456442"/>
            <a:ext cx="3038475" cy="241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1497842"/>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2" name="Picture 3" descr="cyber-criminal-concept-animated-287x30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55427" y="4674986"/>
            <a:ext cx="2088573" cy="218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0" name="Rectangle 2"/>
          <p:cNvSpPr>
            <a:spLocks noGrp="1" noChangeArrowheads="1"/>
          </p:cNvSpPr>
          <p:nvPr>
            <p:ph type="title"/>
          </p:nvPr>
        </p:nvSpPr>
        <p:spPr>
          <a:xfrm>
            <a:off x="753442" y="2907824"/>
            <a:ext cx="8229600" cy="1143000"/>
          </a:xfrm>
        </p:spPr>
        <p:txBody>
          <a:bodyPr/>
          <a:lstStyle/>
          <a:p>
            <a:pPr eaLnBrk="1" hangingPunct="1"/>
            <a:r>
              <a:rPr lang="en-US" altLang="en-US" sz="3600" dirty="0">
                <a:ea typeface="ＭＳ Ｐゴシック" pitchFamily="34" charset="-128"/>
              </a:rPr>
              <a:t>Encourage Participation</a:t>
            </a:r>
          </a:p>
        </p:txBody>
      </p:sp>
    </p:spTree>
    <p:extLst>
      <p:ext uri="{BB962C8B-B14F-4D97-AF65-F5344CB8AC3E}">
        <p14:creationId xmlns:p14="http://schemas.microsoft.com/office/powerpoint/2010/main" val="4235092064"/>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2" name="Picture 3" descr="cyber-criminal-concept-animated-287x30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55427" y="4674986"/>
            <a:ext cx="2088573" cy="218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0" name="Rectangle 2"/>
          <p:cNvSpPr>
            <a:spLocks noGrp="1" noChangeArrowheads="1"/>
          </p:cNvSpPr>
          <p:nvPr>
            <p:ph type="title"/>
          </p:nvPr>
        </p:nvSpPr>
        <p:spPr>
          <a:xfrm>
            <a:off x="-214746" y="415636"/>
            <a:ext cx="8229600" cy="1143000"/>
          </a:xfrm>
        </p:spPr>
        <p:txBody>
          <a:bodyPr/>
          <a:lstStyle/>
          <a:p>
            <a:pPr eaLnBrk="1" hangingPunct="1"/>
            <a:r>
              <a:rPr lang="en-US" altLang="en-US" sz="3600" dirty="0">
                <a:ea typeface="ＭＳ Ｐゴシック" pitchFamily="34" charset="-128"/>
              </a:rPr>
              <a:t>Ways That You Can Contribute</a:t>
            </a:r>
          </a:p>
        </p:txBody>
      </p:sp>
      <p:sp>
        <p:nvSpPr>
          <p:cNvPr id="48131" name="Rectangle 3"/>
          <p:cNvSpPr>
            <a:spLocks noGrp="1" noChangeArrowheads="1"/>
          </p:cNvSpPr>
          <p:nvPr>
            <p:ph idx="1"/>
          </p:nvPr>
        </p:nvSpPr>
        <p:spPr>
          <a:xfrm>
            <a:off x="1316182" y="1818411"/>
            <a:ext cx="7261513" cy="3200400"/>
          </a:xfrm>
        </p:spPr>
        <p:txBody>
          <a:bodyPr/>
          <a:lstStyle/>
          <a:p>
            <a:pPr marL="0" indent="0" eaLnBrk="1" hangingPunct="1">
              <a:lnSpc>
                <a:spcPct val="80000"/>
              </a:lnSpc>
              <a:buNone/>
            </a:pPr>
            <a:r>
              <a:rPr lang="en-US" altLang="en-US" sz="2800" b="1" dirty="0">
                <a:ea typeface="ＭＳ Ｐゴシック" pitchFamily="34" charset="-128"/>
              </a:rPr>
              <a:t>Do not:</a:t>
            </a:r>
          </a:p>
          <a:p>
            <a:pPr lvl="1" eaLnBrk="1" hangingPunct="1">
              <a:lnSpc>
                <a:spcPct val="80000"/>
              </a:lnSpc>
              <a:buFont typeface="Arial" panose="020B0604020202020204" pitchFamily="34" charset="0"/>
              <a:buChar char="•"/>
            </a:pPr>
            <a:r>
              <a:rPr lang="en-US" altLang="en-US" dirty="0">
                <a:ea typeface="ＭＳ Ｐゴシック" pitchFamily="34" charset="-128"/>
              </a:rPr>
              <a:t>Open </a:t>
            </a:r>
            <a:r>
              <a:rPr lang="en-US" altLang="en-US" i="1" u="sng" dirty="0">
                <a:ea typeface="ＭＳ Ｐゴシック" pitchFamily="34" charset="-128"/>
              </a:rPr>
              <a:t>unexpected</a:t>
            </a:r>
            <a:r>
              <a:rPr lang="en-US" altLang="en-US" dirty="0">
                <a:ea typeface="ＭＳ Ｐゴシック" pitchFamily="34" charset="-128"/>
              </a:rPr>
              <a:t> e-mail attachments, </a:t>
            </a:r>
            <a:r>
              <a:rPr lang="en-US" altLang="en-US" i="1" u="sng" dirty="0">
                <a:ea typeface="ＭＳ Ｐゴシック" pitchFamily="34" charset="-128"/>
              </a:rPr>
              <a:t>even if they are from someone you know – danger of imposters – phishers</a:t>
            </a:r>
          </a:p>
          <a:p>
            <a:pPr lvl="1" eaLnBrk="1" hangingPunct="1">
              <a:lnSpc>
                <a:spcPct val="80000"/>
              </a:lnSpc>
              <a:buFont typeface="Arial" panose="020B0604020202020204" pitchFamily="34" charset="0"/>
              <a:buChar char="•"/>
            </a:pPr>
            <a:r>
              <a:rPr lang="en-US" altLang="en-US" dirty="0">
                <a:ea typeface="ＭＳ Ｐゴシック" pitchFamily="34" charset="-128"/>
              </a:rPr>
              <a:t>Open attachments of types that are not of common types</a:t>
            </a:r>
          </a:p>
          <a:p>
            <a:pPr lvl="1" eaLnBrk="1" hangingPunct="1">
              <a:lnSpc>
                <a:spcPct val="80000"/>
              </a:lnSpc>
              <a:buFont typeface="Arial" panose="020B0604020202020204" pitchFamily="34" charset="0"/>
              <a:buChar char="•"/>
            </a:pPr>
            <a:r>
              <a:rPr lang="en-US" altLang="en-US" dirty="0">
                <a:ea typeface="ＭＳ Ｐゴシック" pitchFamily="34" charset="-128"/>
              </a:rPr>
              <a:t>Respond to spam, </a:t>
            </a:r>
            <a:r>
              <a:rPr lang="en-US" altLang="en-US" b="1" dirty="0">
                <a:ea typeface="ＭＳ Ｐゴシック" pitchFamily="34" charset="-128"/>
              </a:rPr>
              <a:t>do not “unsubscribe</a:t>
            </a:r>
            <a:r>
              <a:rPr lang="en-US" altLang="en-US" dirty="0">
                <a:ea typeface="ＭＳ Ｐゴシック" pitchFamily="34" charset="-128"/>
              </a:rPr>
              <a:t>”	</a:t>
            </a:r>
          </a:p>
        </p:txBody>
      </p:sp>
    </p:spTree>
    <p:extLst>
      <p:ext uri="{BB962C8B-B14F-4D97-AF65-F5344CB8AC3E}">
        <p14:creationId xmlns:p14="http://schemas.microsoft.com/office/powerpoint/2010/main" val="1964533790"/>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2" name="Picture 3" descr="cyber-criminal-concept-animated-287x30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55427" y="4674986"/>
            <a:ext cx="2088573" cy="218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0" name="Rectangle 2"/>
          <p:cNvSpPr>
            <a:spLocks noGrp="1" noChangeArrowheads="1"/>
          </p:cNvSpPr>
          <p:nvPr>
            <p:ph type="title"/>
          </p:nvPr>
        </p:nvSpPr>
        <p:spPr>
          <a:xfrm>
            <a:off x="-214746" y="415636"/>
            <a:ext cx="8229600" cy="1143000"/>
          </a:xfrm>
        </p:spPr>
        <p:txBody>
          <a:bodyPr/>
          <a:lstStyle/>
          <a:p>
            <a:pPr eaLnBrk="1" hangingPunct="1"/>
            <a:r>
              <a:rPr lang="en-US" altLang="en-US" sz="3600" dirty="0">
                <a:ea typeface="ＭＳ Ｐゴシック" pitchFamily="34" charset="-128"/>
              </a:rPr>
              <a:t>Ways That You Can Contribute</a:t>
            </a:r>
          </a:p>
        </p:txBody>
      </p:sp>
      <p:sp>
        <p:nvSpPr>
          <p:cNvPr id="48131" name="Rectangle 3"/>
          <p:cNvSpPr>
            <a:spLocks noGrp="1" noChangeArrowheads="1"/>
          </p:cNvSpPr>
          <p:nvPr>
            <p:ph idx="1"/>
          </p:nvPr>
        </p:nvSpPr>
        <p:spPr>
          <a:xfrm>
            <a:off x="1607128" y="1558635"/>
            <a:ext cx="6227617" cy="3917373"/>
          </a:xfrm>
        </p:spPr>
        <p:txBody>
          <a:bodyPr/>
          <a:lstStyle/>
          <a:p>
            <a:pPr marL="0" indent="0" eaLnBrk="1" hangingPunct="1">
              <a:lnSpc>
                <a:spcPct val="80000"/>
              </a:lnSpc>
              <a:buNone/>
            </a:pPr>
            <a:r>
              <a:rPr lang="en-US" altLang="en-US" sz="2800" dirty="0">
                <a:ea typeface="ＭＳ Ｐゴシック" pitchFamily="34" charset="-128"/>
              </a:rPr>
              <a:t>Do not:</a:t>
            </a:r>
          </a:p>
          <a:p>
            <a:pPr lvl="1" eaLnBrk="1" hangingPunct="1">
              <a:lnSpc>
                <a:spcPct val="80000"/>
              </a:lnSpc>
              <a:buFont typeface="Arial" panose="020B0604020202020204" pitchFamily="34" charset="0"/>
              <a:buChar char="•"/>
            </a:pPr>
            <a:r>
              <a:rPr lang="en-US" altLang="en-US" dirty="0">
                <a:ea typeface="ＭＳ Ｐゴシック" pitchFamily="34" charset="-128"/>
              </a:rPr>
              <a:t>Send non-public data through email or other technology unless it is encrypted</a:t>
            </a:r>
          </a:p>
          <a:p>
            <a:pPr lvl="1" eaLnBrk="1" hangingPunct="1">
              <a:lnSpc>
                <a:spcPct val="80000"/>
              </a:lnSpc>
              <a:buFont typeface="Arial" panose="020B0604020202020204" pitchFamily="34" charset="0"/>
              <a:buChar char="•"/>
            </a:pPr>
            <a:r>
              <a:rPr lang="en-US" altLang="en-US" dirty="0">
                <a:ea typeface="ＭＳ Ｐゴシック" pitchFamily="34" charset="-128"/>
              </a:rPr>
              <a:t>Visit Internet sites that could cause systems harm</a:t>
            </a:r>
          </a:p>
          <a:p>
            <a:pPr lvl="1" eaLnBrk="1" hangingPunct="1">
              <a:lnSpc>
                <a:spcPct val="80000"/>
              </a:lnSpc>
              <a:buFont typeface="Arial" panose="020B0604020202020204" pitchFamily="34" charset="0"/>
              <a:buChar char="•"/>
            </a:pPr>
            <a:r>
              <a:rPr lang="en-US" altLang="en-US" dirty="0">
                <a:ea typeface="ＭＳ Ｐゴシック" pitchFamily="34" charset="-128"/>
              </a:rPr>
              <a:t>Install non-credible software from any website </a:t>
            </a:r>
          </a:p>
          <a:p>
            <a:pPr lvl="2" eaLnBrk="1" hangingPunct="1">
              <a:lnSpc>
                <a:spcPct val="80000"/>
              </a:lnSpc>
            </a:pPr>
            <a:r>
              <a:rPr lang="en-US" altLang="en-US" dirty="0">
                <a:ea typeface="ＭＳ Ｐゴシック" pitchFamily="34" charset="-128"/>
              </a:rPr>
              <a:t>Keep this in mind with Mobile Apps</a:t>
            </a:r>
          </a:p>
          <a:p>
            <a:pPr marL="0" indent="0" eaLnBrk="1" hangingPunct="1">
              <a:lnSpc>
                <a:spcPct val="80000"/>
              </a:lnSpc>
              <a:buNone/>
            </a:pPr>
            <a:r>
              <a:rPr lang="en-US" altLang="en-US" sz="2800" dirty="0">
                <a:ea typeface="ＭＳ Ｐゴシック" pitchFamily="34" charset="-128"/>
              </a:rPr>
              <a:t>	</a:t>
            </a:r>
          </a:p>
        </p:txBody>
      </p:sp>
    </p:spTree>
    <p:extLst>
      <p:ext uri="{BB962C8B-B14F-4D97-AF65-F5344CB8AC3E}">
        <p14:creationId xmlns:p14="http://schemas.microsoft.com/office/powerpoint/2010/main" val="364073237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7507" y="2690336"/>
            <a:ext cx="7978588" cy="2246769"/>
          </a:xfrm>
          <a:prstGeom prst="rect">
            <a:avLst/>
          </a:prstGeom>
        </p:spPr>
        <p:txBody>
          <a:bodyPr wrap="square">
            <a:spAutoFit/>
          </a:bodyPr>
          <a:lstStyle/>
          <a:p>
            <a:pPr algn="just"/>
            <a:r>
              <a:rPr lang="en-US" sz="2800" dirty="0"/>
              <a:t>“When designed well, our messaging can sneak past mental defenses and noise. In other words, the way we design and deliver our messages can become a Trojan Horse.”</a:t>
            </a:r>
          </a:p>
          <a:p>
            <a:pPr algn="just"/>
            <a:r>
              <a:rPr lang="en-US" sz="2800" dirty="0"/>
              <a:t>	- Perry Carpenter, InfoSec Island, 12/07, 2018</a:t>
            </a:r>
          </a:p>
        </p:txBody>
      </p:sp>
      <p:sp>
        <p:nvSpPr>
          <p:cNvPr id="3" name="Rectangle 2"/>
          <p:cNvSpPr/>
          <p:nvPr/>
        </p:nvSpPr>
        <p:spPr>
          <a:xfrm>
            <a:off x="1084729" y="1012058"/>
            <a:ext cx="7978588" cy="769441"/>
          </a:xfrm>
          <a:prstGeom prst="rect">
            <a:avLst/>
          </a:prstGeom>
        </p:spPr>
        <p:txBody>
          <a:bodyPr wrap="square">
            <a:spAutoFit/>
          </a:bodyPr>
          <a:lstStyle/>
          <a:p>
            <a:pPr algn="just"/>
            <a:r>
              <a:rPr lang="en-US" sz="4400" dirty="0">
                <a:latin typeface="+mj-lt"/>
              </a:rPr>
              <a:t>Trojan Horses for The Mind</a:t>
            </a:r>
          </a:p>
        </p:txBody>
      </p:sp>
    </p:spTree>
    <p:extLst>
      <p:ext uri="{BB962C8B-B14F-4D97-AF65-F5344CB8AC3E}">
        <p14:creationId xmlns:p14="http://schemas.microsoft.com/office/powerpoint/2010/main" val="2225655617"/>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275359" y="442190"/>
            <a:ext cx="8229600" cy="1143000"/>
          </a:xfrm>
        </p:spPr>
        <p:txBody>
          <a:bodyPr/>
          <a:lstStyle/>
          <a:p>
            <a:pPr eaLnBrk="1" hangingPunct="1"/>
            <a:r>
              <a:rPr lang="en-US" altLang="en-US" sz="3600" dirty="0">
                <a:ea typeface="ＭＳ Ｐゴシック" pitchFamily="34" charset="-128"/>
              </a:rPr>
              <a:t>Ways That You Can Contribute</a:t>
            </a:r>
          </a:p>
        </p:txBody>
      </p:sp>
      <p:sp>
        <p:nvSpPr>
          <p:cNvPr id="50179" name="Rectangle 3"/>
          <p:cNvSpPr>
            <a:spLocks noGrp="1" noChangeArrowheads="1"/>
          </p:cNvSpPr>
          <p:nvPr>
            <p:ph idx="1"/>
          </p:nvPr>
        </p:nvSpPr>
        <p:spPr>
          <a:xfrm>
            <a:off x="914400" y="1600200"/>
            <a:ext cx="7720445" cy="3124200"/>
          </a:xfrm>
        </p:spPr>
        <p:txBody>
          <a:bodyPr/>
          <a:lstStyle/>
          <a:p>
            <a:pPr eaLnBrk="1" hangingPunct="1">
              <a:lnSpc>
                <a:spcPct val="90000"/>
              </a:lnSpc>
            </a:pPr>
            <a:r>
              <a:rPr lang="en-US" altLang="en-US" sz="2400" dirty="0">
                <a:ea typeface="ＭＳ Ｐゴシック" pitchFamily="34" charset="-128"/>
              </a:rPr>
              <a:t>Guard against being deceived or accidentally disclosing information</a:t>
            </a:r>
          </a:p>
          <a:p>
            <a:pPr marL="0" indent="0" eaLnBrk="1" hangingPunct="1">
              <a:lnSpc>
                <a:spcPct val="90000"/>
              </a:lnSpc>
              <a:buNone/>
            </a:pPr>
            <a:r>
              <a:rPr lang="en-US" altLang="en-US" sz="2400" dirty="0">
                <a:ea typeface="ＭＳ Ｐゴシック" pitchFamily="34" charset="-128"/>
              </a:rPr>
              <a:t>	Do Not:</a:t>
            </a:r>
          </a:p>
          <a:p>
            <a:pPr lvl="1" eaLnBrk="1" hangingPunct="1">
              <a:lnSpc>
                <a:spcPct val="90000"/>
              </a:lnSpc>
              <a:buFont typeface="Wingdings" panose="05000000000000000000" pitchFamily="2" charset="2"/>
              <a:buChar char="v"/>
            </a:pPr>
            <a:r>
              <a:rPr lang="en-US" altLang="en-US" sz="2400" dirty="0">
                <a:ea typeface="ＭＳ Ｐゴシック" pitchFamily="34" charset="-128"/>
              </a:rPr>
              <a:t>Give Out Personal Information Over the Phone</a:t>
            </a:r>
          </a:p>
          <a:p>
            <a:pPr lvl="1" eaLnBrk="1" hangingPunct="1">
              <a:lnSpc>
                <a:spcPct val="90000"/>
              </a:lnSpc>
              <a:buFont typeface="Wingdings" panose="05000000000000000000" pitchFamily="2" charset="2"/>
              <a:buChar char="v"/>
            </a:pPr>
            <a:r>
              <a:rPr lang="en-US" altLang="en-US" sz="2400" dirty="0">
                <a:ea typeface="ＭＳ Ｐゴシック" pitchFamily="34" charset="-128"/>
              </a:rPr>
              <a:t>Ask for personal computer information from another co-worker</a:t>
            </a:r>
            <a:br>
              <a:rPr lang="en-US" altLang="en-US" sz="2400" dirty="0">
                <a:ea typeface="ＭＳ Ｐゴシック" pitchFamily="34" charset="-128"/>
              </a:rPr>
            </a:br>
            <a:r>
              <a:rPr lang="en-US" altLang="en-US" sz="2400" dirty="0">
                <a:ea typeface="ＭＳ Ｐゴシック" pitchFamily="34" charset="-128"/>
              </a:rPr>
              <a:t>(There are special circumstances. Verify Requestor)</a:t>
            </a:r>
          </a:p>
          <a:p>
            <a:pPr lvl="1" eaLnBrk="1" hangingPunct="1">
              <a:lnSpc>
                <a:spcPct val="90000"/>
              </a:lnSpc>
              <a:buFont typeface="Wingdings" panose="05000000000000000000" pitchFamily="2" charset="2"/>
              <a:buChar char="v"/>
            </a:pPr>
            <a:r>
              <a:rPr lang="en-US" altLang="en-US" sz="2400" dirty="0">
                <a:ea typeface="ＭＳ Ｐゴシック" pitchFamily="34" charset="-128"/>
              </a:rPr>
              <a:t>Let unrecognized guests go without escort</a:t>
            </a:r>
          </a:p>
        </p:txBody>
      </p:sp>
      <p:pic>
        <p:nvPicPr>
          <p:cNvPr id="50180" name="Picture 4" descr="Fake_Amaz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5414962"/>
            <a:ext cx="748665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idx="1"/>
          </p:nvPr>
        </p:nvSpPr>
        <p:spPr>
          <a:xfrm>
            <a:off x="914400" y="1600200"/>
            <a:ext cx="8229600" cy="3124200"/>
          </a:xfrm>
        </p:spPr>
        <p:txBody>
          <a:bodyPr/>
          <a:lstStyle/>
          <a:p>
            <a:pPr eaLnBrk="1" hangingPunct="1">
              <a:lnSpc>
                <a:spcPct val="90000"/>
              </a:lnSpc>
            </a:pPr>
            <a:r>
              <a:rPr lang="en-US" altLang="en-US" sz="2400" dirty="0">
                <a:ea typeface="ＭＳ Ｐゴシック" pitchFamily="34" charset="-128"/>
              </a:rPr>
              <a:t>Protect Paper Copies </a:t>
            </a:r>
          </a:p>
          <a:p>
            <a:pPr marL="0" indent="0" eaLnBrk="1" hangingPunct="1">
              <a:lnSpc>
                <a:spcPct val="90000"/>
              </a:lnSpc>
              <a:buNone/>
            </a:pPr>
            <a:r>
              <a:rPr lang="en-US" altLang="en-US" sz="2400" dirty="0">
                <a:ea typeface="ＭＳ Ｐゴシック" pitchFamily="34" charset="-128"/>
              </a:rPr>
              <a:t>	Do Not:</a:t>
            </a:r>
          </a:p>
          <a:p>
            <a:pPr lvl="1" eaLnBrk="1" hangingPunct="1">
              <a:lnSpc>
                <a:spcPct val="90000"/>
              </a:lnSpc>
              <a:buFont typeface="Wingdings" panose="05000000000000000000" pitchFamily="2" charset="2"/>
              <a:buChar char="v"/>
            </a:pPr>
            <a:r>
              <a:rPr lang="en-US" altLang="en-US" sz="2400" dirty="0">
                <a:ea typeface="ＭＳ Ｐゴシック" pitchFamily="34" charset="-128"/>
              </a:rPr>
              <a:t>Throw away non-public information without shredding</a:t>
            </a:r>
          </a:p>
          <a:p>
            <a:pPr lvl="1" eaLnBrk="1" hangingPunct="1">
              <a:lnSpc>
                <a:spcPct val="90000"/>
              </a:lnSpc>
              <a:buFont typeface="Wingdings" panose="05000000000000000000" pitchFamily="2" charset="2"/>
              <a:buChar char="v"/>
            </a:pPr>
            <a:r>
              <a:rPr lang="en-US" altLang="en-US" sz="2400" dirty="0">
                <a:ea typeface="ＭＳ Ｐゴシック" pitchFamily="34" charset="-128"/>
              </a:rPr>
              <a:t>Leave unattended for a long period of time</a:t>
            </a:r>
          </a:p>
          <a:p>
            <a:pPr lvl="1" eaLnBrk="1" hangingPunct="1">
              <a:lnSpc>
                <a:spcPct val="90000"/>
              </a:lnSpc>
              <a:buFont typeface="Wingdings" panose="05000000000000000000" pitchFamily="2" charset="2"/>
              <a:buChar char="v"/>
            </a:pPr>
            <a:r>
              <a:rPr lang="en-US" altLang="en-US" sz="2400" dirty="0">
                <a:ea typeface="ＭＳ Ｐゴシック" pitchFamily="34" charset="-128"/>
              </a:rPr>
              <a:t>Provide to Third-Party unless approval has been obtained</a:t>
            </a:r>
          </a:p>
        </p:txBody>
      </p:sp>
      <p:sp>
        <p:nvSpPr>
          <p:cNvPr id="6" name="Rectangle 2"/>
          <p:cNvSpPr>
            <a:spLocks noGrp="1" noChangeArrowheads="1"/>
          </p:cNvSpPr>
          <p:nvPr>
            <p:ph type="title"/>
          </p:nvPr>
        </p:nvSpPr>
        <p:spPr>
          <a:xfrm>
            <a:off x="-462973" y="422564"/>
            <a:ext cx="8229600" cy="1143000"/>
          </a:xfrm>
        </p:spPr>
        <p:txBody>
          <a:bodyPr/>
          <a:lstStyle/>
          <a:p>
            <a:pPr eaLnBrk="1" hangingPunct="1"/>
            <a:r>
              <a:rPr lang="en-US" altLang="en-US" sz="3600" dirty="0">
                <a:ea typeface="ＭＳ Ｐゴシック" pitchFamily="34" charset="-128"/>
              </a:rPr>
              <a:t>Ways That You Can Contribute</a:t>
            </a:r>
          </a:p>
        </p:txBody>
      </p:sp>
      <p:pic>
        <p:nvPicPr>
          <p:cNvPr id="2" name="Picture 1"/>
          <p:cNvPicPr>
            <a:picLocks noChangeAspect="1"/>
          </p:cNvPicPr>
          <p:nvPr/>
        </p:nvPicPr>
        <p:blipFill>
          <a:blip r:embed="rId3"/>
          <a:stretch>
            <a:fillRect/>
          </a:stretch>
        </p:blipFill>
        <p:spPr>
          <a:xfrm>
            <a:off x="307730" y="5324841"/>
            <a:ext cx="8634046" cy="866675"/>
          </a:xfrm>
          <a:prstGeom prst="rect">
            <a:avLst/>
          </a:prstGeom>
        </p:spPr>
      </p:pic>
    </p:spTree>
    <p:extLst>
      <p:ext uri="{BB962C8B-B14F-4D97-AF65-F5344CB8AC3E}">
        <p14:creationId xmlns:p14="http://schemas.microsoft.com/office/powerpoint/2010/main" val="1088510803"/>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sz="4000">
                <a:ea typeface="ＭＳ Ｐゴシック" pitchFamily="34" charset="-128"/>
              </a:rPr>
              <a:t>Answers – Caution &amp; Paranoia</a:t>
            </a:r>
          </a:p>
        </p:txBody>
      </p:sp>
      <p:sp>
        <p:nvSpPr>
          <p:cNvPr id="40963" name="Content Placeholder 2"/>
          <p:cNvSpPr>
            <a:spLocks noGrp="1"/>
          </p:cNvSpPr>
          <p:nvPr>
            <p:ph idx="1"/>
          </p:nvPr>
        </p:nvSpPr>
        <p:spPr>
          <a:xfrm>
            <a:off x="711200" y="1879600"/>
            <a:ext cx="8229600" cy="4525963"/>
          </a:xfrm>
          <a:solidFill>
            <a:schemeClr val="bg1"/>
          </a:solidFill>
        </p:spPr>
        <p:txBody>
          <a:bodyPr/>
          <a:lstStyle/>
          <a:p>
            <a:r>
              <a:rPr lang="en-US" altLang="en-US">
                <a:ea typeface="ＭＳ Ｐゴシック" pitchFamily="34" charset="-128"/>
              </a:rPr>
              <a:t>Hopefully you weren’t looking for an answer to protect you from you.</a:t>
            </a:r>
          </a:p>
          <a:p>
            <a:endParaRPr lang="en-US" altLang="en-US">
              <a:ea typeface="ＭＳ Ｐゴシック" pitchFamily="34" charset="-128"/>
            </a:endParaRPr>
          </a:p>
          <a:p>
            <a:r>
              <a:rPr lang="en-US" altLang="en-US">
                <a:ea typeface="ＭＳ Ｐゴシック" pitchFamily="34" charset="-128"/>
              </a:rPr>
              <a:t>The industry doesn’t have a technology answer yet, but you can be either part of the solution or part of the challenge.</a:t>
            </a:r>
          </a:p>
          <a:p>
            <a:endParaRPr lang="en-US" altLang="en-US">
              <a:ea typeface="ＭＳ Ｐゴシック" pitchFamily="34" charset="-128"/>
            </a:endParaRPr>
          </a:p>
          <a:p>
            <a:r>
              <a:rPr lang="en-US" altLang="en-US">
                <a:ea typeface="ＭＳ Ｐゴシック" pitchFamily="34" charset="-128"/>
              </a:rPr>
              <a:t>Be Aware &amp; Beware</a:t>
            </a:r>
          </a:p>
        </p:txBody>
      </p:sp>
    </p:spTree>
    <p:extLst>
      <p:ext uri="{BB962C8B-B14F-4D97-AF65-F5344CB8AC3E}">
        <p14:creationId xmlns:p14="http://schemas.microsoft.com/office/powerpoint/2010/main" val="192708457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Teach Phishing</a:t>
            </a:r>
          </a:p>
        </p:txBody>
      </p:sp>
      <p:sp>
        <p:nvSpPr>
          <p:cNvPr id="3" name="Content Placeholder 2"/>
          <p:cNvSpPr>
            <a:spLocks noGrp="1"/>
          </p:cNvSpPr>
          <p:nvPr>
            <p:ph idx="1"/>
          </p:nvPr>
        </p:nvSpPr>
        <p:spPr/>
        <p:txBody>
          <a:bodyPr/>
          <a:lstStyle/>
          <a:p>
            <a:r>
              <a:rPr lang="en-US" dirty="0"/>
              <a:t>Do’s and Don’ts</a:t>
            </a:r>
          </a:p>
        </p:txBody>
      </p:sp>
      <p:pic>
        <p:nvPicPr>
          <p:cNvPr id="4" name="Picture 3"/>
          <p:cNvPicPr>
            <a:picLocks noChangeAspect="1"/>
          </p:cNvPicPr>
          <p:nvPr/>
        </p:nvPicPr>
        <p:blipFill>
          <a:blip r:embed="rId2"/>
          <a:stretch>
            <a:fillRect/>
          </a:stretch>
        </p:blipFill>
        <p:spPr>
          <a:xfrm>
            <a:off x="3126160" y="2466975"/>
            <a:ext cx="4108357" cy="3332884"/>
          </a:xfrm>
          <a:prstGeom prst="rect">
            <a:avLst/>
          </a:prstGeom>
        </p:spPr>
      </p:pic>
      <p:sp>
        <p:nvSpPr>
          <p:cNvPr id="5" name="Rectangle 4"/>
          <p:cNvSpPr/>
          <p:nvPr/>
        </p:nvSpPr>
        <p:spPr>
          <a:xfrm>
            <a:off x="2643737" y="6220616"/>
            <a:ext cx="4303871" cy="369332"/>
          </a:xfrm>
          <a:prstGeom prst="rect">
            <a:avLst/>
          </a:prstGeom>
        </p:spPr>
        <p:txBody>
          <a:bodyPr wrap="none">
            <a:spAutoFit/>
          </a:bodyPr>
          <a:lstStyle/>
          <a:p>
            <a:r>
              <a:rPr lang="en-US" dirty="0">
                <a:hlinkClick r:id="rId3"/>
              </a:rPr>
              <a:t>https://www.phishing.org/what-is-phishing</a:t>
            </a:r>
            <a:r>
              <a:rPr lang="en-US" dirty="0"/>
              <a:t> </a:t>
            </a:r>
          </a:p>
        </p:txBody>
      </p:sp>
    </p:spTree>
    <p:extLst>
      <p:ext uri="{BB962C8B-B14F-4D97-AF65-F5344CB8AC3E}">
        <p14:creationId xmlns:p14="http://schemas.microsoft.com/office/powerpoint/2010/main" val="52553666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0" y="389792"/>
            <a:ext cx="8229600" cy="1143000"/>
          </a:xfrm>
        </p:spPr>
        <p:txBody>
          <a:bodyPr/>
          <a:lstStyle/>
          <a:p>
            <a:pPr marL="0" marR="0"/>
            <a:r>
              <a:rPr lang="en-US" dirty="0">
                <a:latin typeface="Times New Roman" panose="02020603050405020304" pitchFamily="18" charset="0"/>
                <a:ea typeface="Times New Roman" panose="02020603050405020304" pitchFamily="18" charset="0"/>
              </a:rPr>
              <a:t>Phishing Attacks Dos and </a:t>
            </a:r>
            <a:r>
              <a:rPr lang="en-US" dirty="0" err="1">
                <a:latin typeface="Times New Roman" panose="02020603050405020304" pitchFamily="18" charset="0"/>
                <a:ea typeface="Times New Roman" panose="02020603050405020304" pitchFamily="18" charset="0"/>
              </a:rPr>
              <a:t>Donts</a:t>
            </a:r>
            <a:endParaRPr lang="en-US" dirty="0">
              <a:latin typeface="Times New Roman" panose="02020603050405020304" pitchFamily="18" charset="0"/>
              <a:ea typeface="Times New Roman" panose="02020603050405020304" pitchFamily="18" charset="0"/>
            </a:endParaRPr>
          </a:p>
        </p:txBody>
      </p:sp>
      <p:sp>
        <p:nvSpPr>
          <p:cNvPr id="4" name="Content Placeholder 3"/>
          <p:cNvSpPr>
            <a:spLocks noGrp="1"/>
          </p:cNvSpPr>
          <p:nvPr>
            <p:ph idx="1"/>
          </p:nvPr>
        </p:nvSpPr>
        <p:spPr>
          <a:xfrm>
            <a:off x="1283676" y="1327639"/>
            <a:ext cx="7403123" cy="5169876"/>
          </a:xfrm>
          <a:solidFill>
            <a:schemeClr val="bg1"/>
          </a:solidFill>
        </p:spPr>
        <p:txBody>
          <a:bodyPr/>
          <a:lstStyle/>
          <a:p>
            <a:pPr marL="0" marR="0" indent="0">
              <a:buNone/>
            </a:pPr>
            <a:r>
              <a:rPr lang="en-US" sz="2800" b="1" dirty="0">
                <a:solidFill>
                  <a:srgbClr val="FF0000"/>
                </a:solidFill>
                <a:latin typeface="Times New Roman" panose="02020603050405020304" pitchFamily="18" charset="0"/>
                <a:ea typeface="Times New Roman" panose="02020603050405020304" pitchFamily="18" charset="0"/>
              </a:rPr>
              <a:t>Five DO's: </a:t>
            </a:r>
          </a:p>
          <a:p>
            <a:pPr>
              <a:buFont typeface="+mj-lt"/>
              <a:buAutoNum type="arabicPeriod"/>
            </a:pPr>
            <a:r>
              <a:rPr lang="en-US" sz="1800" b="1" dirty="0">
                <a:solidFill>
                  <a:srgbClr val="D94F20"/>
                </a:solidFill>
                <a:ea typeface="Times New Roman" panose="02020603050405020304" pitchFamily="18" charset="0"/>
              </a:rPr>
              <a:t>Review the email for grammar and spelling</a:t>
            </a:r>
            <a:br>
              <a:rPr lang="en-US" sz="1800" b="1" dirty="0">
                <a:solidFill>
                  <a:srgbClr val="D94F20"/>
                </a:solidFill>
                <a:ea typeface="Times New Roman" panose="02020603050405020304" pitchFamily="18" charset="0"/>
              </a:rPr>
            </a:br>
            <a:r>
              <a:rPr lang="en-US" sz="1800" dirty="0">
                <a:ea typeface="Times New Roman" panose="02020603050405020304" pitchFamily="18" charset="0"/>
              </a:rPr>
              <a:t>While many attackers have improved over the years, some attacks still have pretty noticeable misspellings and other grammatical errors. Abnormal spacing and formatting may also be a sign of a phishing email.</a:t>
            </a:r>
          </a:p>
          <a:p>
            <a:pPr>
              <a:buFont typeface="+mj-lt"/>
              <a:buAutoNum type="arabicPeriod"/>
            </a:pPr>
            <a:r>
              <a:rPr lang="en-US" sz="1800" b="1" dirty="0">
                <a:solidFill>
                  <a:srgbClr val="D94F20"/>
                </a:solidFill>
                <a:ea typeface="Times New Roman" panose="02020603050405020304" pitchFamily="18" charset="0"/>
              </a:rPr>
              <a:t>Inspect the links</a:t>
            </a:r>
            <a:r>
              <a:rPr lang="en-US" sz="1800" dirty="0">
                <a:ea typeface="Times New Roman" panose="02020603050405020304" pitchFamily="18" charset="0"/>
              </a:rPr>
              <a:t> </a:t>
            </a:r>
            <a:br>
              <a:rPr lang="en-US" sz="1800" dirty="0">
                <a:ea typeface="Times New Roman" panose="02020603050405020304" pitchFamily="18" charset="0"/>
              </a:rPr>
            </a:br>
            <a:r>
              <a:rPr lang="en-US" sz="1800" dirty="0">
                <a:ea typeface="Times New Roman" panose="02020603050405020304" pitchFamily="18" charset="0"/>
              </a:rPr>
              <a:t>Attackers will embed malicious URLs into seemingly legit ones within their emails. Use the mouse to hover over the hyperlink to determine if there is an embedded URL.</a:t>
            </a:r>
          </a:p>
          <a:p>
            <a:pPr>
              <a:buFont typeface="+mj-lt"/>
              <a:buAutoNum type="arabicPeriod"/>
            </a:pPr>
            <a:r>
              <a:rPr lang="en-US" sz="1800" b="1" dirty="0">
                <a:solidFill>
                  <a:srgbClr val="D94F20"/>
                </a:solidFill>
                <a:ea typeface="Times New Roman" panose="02020603050405020304" pitchFamily="18" charset="0"/>
              </a:rPr>
              <a:t>Validate the request</a:t>
            </a:r>
            <a:r>
              <a:rPr lang="en-US" sz="1800" dirty="0">
                <a:ea typeface="Times New Roman" panose="02020603050405020304" pitchFamily="18" charset="0"/>
              </a:rPr>
              <a:t> </a:t>
            </a:r>
            <a:br>
              <a:rPr lang="en-US" sz="1800" dirty="0">
                <a:ea typeface="Times New Roman" panose="02020603050405020304" pitchFamily="18" charset="0"/>
              </a:rPr>
            </a:br>
            <a:r>
              <a:rPr lang="en-US" sz="1800" dirty="0">
                <a:ea typeface="Times New Roman" panose="02020603050405020304" pitchFamily="18" charset="0"/>
              </a:rPr>
              <a:t>If you receive an email from a fellow employee or vendor requesting information, pick up the phone and verify the request. Always use contact numbers from external websites – NOT the ones included in the potential phishing email.</a:t>
            </a:r>
            <a:endParaRPr lang="en-US" sz="1800" dirty="0"/>
          </a:p>
        </p:txBody>
      </p:sp>
    </p:spTree>
    <p:extLst>
      <p:ext uri="{BB962C8B-B14F-4D97-AF65-F5344CB8AC3E}">
        <p14:creationId xmlns:p14="http://schemas.microsoft.com/office/powerpoint/2010/main" val="252767693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0" y="389792"/>
            <a:ext cx="8229600" cy="1143000"/>
          </a:xfrm>
        </p:spPr>
        <p:txBody>
          <a:bodyPr/>
          <a:lstStyle/>
          <a:p>
            <a:pPr marL="0" marR="0"/>
            <a:r>
              <a:rPr lang="en-US" dirty="0">
                <a:latin typeface="Times New Roman" panose="02020603050405020304" pitchFamily="18" charset="0"/>
                <a:ea typeface="Times New Roman" panose="02020603050405020304" pitchFamily="18" charset="0"/>
              </a:rPr>
              <a:t>Phishing Attacks Dos and </a:t>
            </a:r>
            <a:r>
              <a:rPr lang="en-US" dirty="0" err="1">
                <a:latin typeface="Times New Roman" panose="02020603050405020304" pitchFamily="18" charset="0"/>
                <a:ea typeface="Times New Roman" panose="02020603050405020304" pitchFamily="18" charset="0"/>
              </a:rPr>
              <a:t>Donts</a:t>
            </a:r>
            <a:endParaRPr lang="en-US" dirty="0">
              <a:latin typeface="Times New Roman" panose="02020603050405020304" pitchFamily="18" charset="0"/>
              <a:ea typeface="Times New Roman" panose="02020603050405020304" pitchFamily="18" charset="0"/>
            </a:endParaRPr>
          </a:p>
        </p:txBody>
      </p:sp>
      <p:sp>
        <p:nvSpPr>
          <p:cNvPr id="4" name="Content Placeholder 3"/>
          <p:cNvSpPr>
            <a:spLocks noGrp="1"/>
          </p:cNvSpPr>
          <p:nvPr>
            <p:ph idx="1"/>
          </p:nvPr>
        </p:nvSpPr>
        <p:spPr>
          <a:xfrm>
            <a:off x="1283676" y="1327639"/>
            <a:ext cx="7403123" cy="5169876"/>
          </a:xfrm>
          <a:solidFill>
            <a:schemeClr val="bg1"/>
          </a:solidFill>
        </p:spPr>
        <p:txBody>
          <a:bodyPr/>
          <a:lstStyle/>
          <a:p>
            <a:pPr marL="0" marR="0" indent="0">
              <a:buNone/>
            </a:pPr>
            <a:r>
              <a:rPr lang="en-US" sz="2800" b="1" dirty="0">
                <a:solidFill>
                  <a:srgbClr val="FF0000"/>
                </a:solidFill>
                <a:latin typeface="Times New Roman" panose="02020603050405020304" pitchFamily="18" charset="0"/>
                <a:ea typeface="Times New Roman" panose="02020603050405020304" pitchFamily="18" charset="0"/>
              </a:rPr>
              <a:t>Five DO's: </a:t>
            </a:r>
          </a:p>
          <a:p>
            <a:pPr>
              <a:buFont typeface="+mj-lt"/>
              <a:buAutoNum type="arabicPeriod" startAt="4"/>
            </a:pPr>
            <a:r>
              <a:rPr lang="en-US" sz="1800" b="1" dirty="0">
                <a:solidFill>
                  <a:srgbClr val="D94F20"/>
                </a:solidFill>
                <a:ea typeface="Times New Roman" panose="02020603050405020304" pitchFamily="18" charset="0"/>
              </a:rPr>
              <a:t>Alert the appropriate personnel</a:t>
            </a:r>
            <a:r>
              <a:rPr lang="en-US" sz="1800" dirty="0">
                <a:ea typeface="Times New Roman" panose="02020603050405020304" pitchFamily="18" charset="0"/>
              </a:rPr>
              <a:t> </a:t>
            </a:r>
            <a:br>
              <a:rPr lang="en-US" sz="1800" dirty="0">
                <a:ea typeface="Times New Roman" panose="02020603050405020304" pitchFamily="18" charset="0"/>
              </a:rPr>
            </a:br>
            <a:r>
              <a:rPr lang="en-US" sz="1800" dirty="0">
                <a:ea typeface="Times New Roman" panose="02020603050405020304" pitchFamily="18" charset="0"/>
              </a:rPr>
              <a:t>If you think you have received a phishing email, getting it to the proper person in the IT department is critical. They may be able to block others from receiving it or block access to any links that were included in the phishing email. Don’t hesitate to forward suspicious emails to the appropriate IT staff!</a:t>
            </a:r>
          </a:p>
          <a:p>
            <a:pPr>
              <a:buFont typeface="+mj-lt"/>
              <a:buAutoNum type="arabicPeriod" startAt="4"/>
            </a:pPr>
            <a:r>
              <a:rPr lang="en-US" sz="1800" b="1" dirty="0">
                <a:solidFill>
                  <a:srgbClr val="D94F20"/>
                </a:solidFill>
                <a:ea typeface="Times New Roman" panose="02020603050405020304" pitchFamily="18" charset="0"/>
              </a:rPr>
              <a:t>Use common sense</a:t>
            </a:r>
            <a:r>
              <a:rPr lang="en-US" sz="1800" dirty="0">
                <a:ea typeface="Times New Roman" panose="02020603050405020304" pitchFamily="18" charset="0"/>
              </a:rPr>
              <a:t> </a:t>
            </a:r>
            <a:br>
              <a:rPr lang="en-US" sz="1800" dirty="0">
                <a:ea typeface="Times New Roman" panose="02020603050405020304" pitchFamily="18" charset="0"/>
              </a:rPr>
            </a:br>
            <a:r>
              <a:rPr lang="en-US" sz="1800" dirty="0">
                <a:ea typeface="Times New Roman" panose="02020603050405020304" pitchFamily="18" charset="0"/>
              </a:rPr>
              <a:t>If a vendor of three years has never asked for your password information through email, they probably wouldn’t be starting today. If a coworker of two years has never sent you an attachment and sends you one today and tells you to enable macros, don’t. Question requests that are outside the norm and use common sense when fulfilling requests.</a:t>
            </a:r>
          </a:p>
          <a:p>
            <a:endParaRPr lang="en-US" sz="1800" dirty="0"/>
          </a:p>
        </p:txBody>
      </p:sp>
    </p:spTree>
    <p:extLst>
      <p:ext uri="{BB962C8B-B14F-4D97-AF65-F5344CB8AC3E}">
        <p14:creationId xmlns:p14="http://schemas.microsoft.com/office/powerpoint/2010/main" val="203857906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0" y="389792"/>
            <a:ext cx="8229600" cy="1143000"/>
          </a:xfrm>
        </p:spPr>
        <p:txBody>
          <a:bodyPr/>
          <a:lstStyle/>
          <a:p>
            <a:pPr marL="0" marR="0"/>
            <a:r>
              <a:rPr lang="en-US" dirty="0">
                <a:latin typeface="Times New Roman" panose="02020603050405020304" pitchFamily="18" charset="0"/>
                <a:ea typeface="Times New Roman" panose="02020603050405020304" pitchFamily="18" charset="0"/>
              </a:rPr>
              <a:t>Phishing Attacks Dos and </a:t>
            </a:r>
            <a:r>
              <a:rPr lang="en-US" dirty="0" err="1">
                <a:latin typeface="Times New Roman" panose="02020603050405020304" pitchFamily="18" charset="0"/>
                <a:ea typeface="Times New Roman" panose="02020603050405020304" pitchFamily="18" charset="0"/>
              </a:rPr>
              <a:t>Donts</a:t>
            </a:r>
            <a:endParaRPr lang="en-US" dirty="0">
              <a:latin typeface="Times New Roman" panose="02020603050405020304" pitchFamily="18" charset="0"/>
              <a:ea typeface="Times New Roman" panose="02020603050405020304" pitchFamily="18" charset="0"/>
            </a:endParaRPr>
          </a:p>
        </p:txBody>
      </p:sp>
      <p:sp>
        <p:nvSpPr>
          <p:cNvPr id="4" name="Content Placeholder 3"/>
          <p:cNvSpPr>
            <a:spLocks noGrp="1"/>
          </p:cNvSpPr>
          <p:nvPr>
            <p:ph idx="1"/>
          </p:nvPr>
        </p:nvSpPr>
        <p:spPr>
          <a:xfrm>
            <a:off x="1301262" y="1195753"/>
            <a:ext cx="7385538" cy="5662247"/>
          </a:xfrm>
          <a:solidFill>
            <a:schemeClr val="bg1"/>
          </a:solidFill>
        </p:spPr>
        <p:txBody>
          <a:bodyPr/>
          <a:lstStyle/>
          <a:p>
            <a:pPr marL="0" marR="0" indent="0">
              <a:buNone/>
            </a:pPr>
            <a:r>
              <a:rPr lang="en-US" sz="2800" b="1" dirty="0">
                <a:solidFill>
                  <a:srgbClr val="FF0000"/>
                </a:solidFill>
                <a:latin typeface="Times New Roman" panose="02020603050405020304" pitchFamily="18" charset="0"/>
                <a:ea typeface="Times New Roman" panose="02020603050405020304" pitchFamily="18" charset="0"/>
              </a:rPr>
              <a:t>Five Don’ts: </a:t>
            </a:r>
          </a:p>
          <a:p>
            <a:pPr marL="0">
              <a:buFont typeface="+mj-lt"/>
              <a:buAutoNum type="arabicPeriod"/>
            </a:pPr>
            <a:r>
              <a:rPr lang="en-US" sz="1800" b="1" dirty="0">
                <a:solidFill>
                  <a:srgbClr val="D94F20"/>
                </a:solidFill>
                <a:ea typeface="Times New Roman" panose="02020603050405020304" pitchFamily="18" charset="0"/>
              </a:rPr>
              <a:t>Don’t trust the sender</a:t>
            </a:r>
            <a:r>
              <a:rPr lang="en-US" sz="1800" dirty="0">
                <a:ea typeface="Times New Roman" panose="02020603050405020304" pitchFamily="18" charset="0"/>
              </a:rPr>
              <a:t> </a:t>
            </a:r>
          </a:p>
          <a:p>
            <a:pPr marL="400050" lvl="1" indent="0">
              <a:buNone/>
            </a:pPr>
            <a:r>
              <a:rPr lang="en-US" sz="1800" dirty="0">
                <a:ea typeface="Times New Roman" panose="02020603050405020304" pitchFamily="18" charset="0"/>
              </a:rPr>
              <a:t>It doesn’t take any time or skill to “spoof” or impersonate the sender of an email. From the president of your organization to the President of the United States, attackers can assume the identity of anyone.</a:t>
            </a:r>
          </a:p>
          <a:p>
            <a:pPr marL="0" marR="0">
              <a:buFont typeface="+mj-lt"/>
              <a:buAutoNum type="arabicPeriod"/>
            </a:pPr>
            <a:r>
              <a:rPr lang="en-US" sz="1800" b="1" dirty="0">
                <a:solidFill>
                  <a:srgbClr val="D94F20"/>
                </a:solidFill>
                <a:ea typeface="Times New Roman" panose="02020603050405020304" pitchFamily="18" charset="0"/>
              </a:rPr>
              <a:t>Don’t be so quick to reply</a:t>
            </a:r>
            <a:r>
              <a:rPr lang="en-US" sz="1800" dirty="0">
                <a:ea typeface="Times New Roman" panose="02020603050405020304" pitchFamily="18" charset="0"/>
              </a:rPr>
              <a:t> </a:t>
            </a:r>
          </a:p>
          <a:p>
            <a:pPr marL="400050" lvl="1" indent="0">
              <a:buNone/>
            </a:pPr>
            <a:r>
              <a:rPr lang="en-US" sz="1800" dirty="0">
                <a:ea typeface="Times New Roman" panose="02020603050405020304" pitchFamily="18" charset="0"/>
              </a:rPr>
              <a:t>Sometimes attackers are just looking to find valid email addresses within an organization or to identify the naming convention used within an organization. By replying to an email like this, even if it’s only to give the would-be attacker a piece of your mind, you only help the attacker determine that the email reached a recipient.</a:t>
            </a:r>
          </a:p>
          <a:p>
            <a:pPr marL="0" marR="0">
              <a:buFont typeface="+mj-lt"/>
              <a:buAutoNum type="arabicPeriod"/>
            </a:pPr>
            <a:r>
              <a:rPr lang="en-US" sz="1800" b="1" dirty="0">
                <a:solidFill>
                  <a:srgbClr val="D94F20"/>
                </a:solidFill>
                <a:ea typeface="Times New Roman" panose="02020603050405020304" pitchFamily="18" charset="0"/>
              </a:rPr>
              <a:t>Don’t open that attachment</a:t>
            </a:r>
            <a:r>
              <a:rPr lang="en-US" sz="1800" dirty="0">
                <a:ea typeface="Times New Roman" panose="02020603050405020304" pitchFamily="18" charset="0"/>
              </a:rPr>
              <a:t> </a:t>
            </a:r>
          </a:p>
          <a:p>
            <a:pPr marL="400050" lvl="1" indent="0">
              <a:buNone/>
            </a:pPr>
            <a:r>
              <a:rPr lang="en-US" sz="1800" dirty="0">
                <a:ea typeface="Times New Roman" panose="02020603050405020304" pitchFamily="18" charset="0"/>
              </a:rPr>
              <a:t>Attachments that were once thought of as harmless (Word, Excel, PDF) are now being used to launch various types of attacks against end-users. If you weren’t expecting that attachment – don’t open it!</a:t>
            </a:r>
          </a:p>
        </p:txBody>
      </p:sp>
    </p:spTree>
    <p:extLst>
      <p:ext uri="{BB962C8B-B14F-4D97-AF65-F5344CB8AC3E}">
        <p14:creationId xmlns:p14="http://schemas.microsoft.com/office/powerpoint/2010/main" val="202350170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0" y="389792"/>
            <a:ext cx="8229600" cy="1143000"/>
          </a:xfrm>
        </p:spPr>
        <p:txBody>
          <a:bodyPr/>
          <a:lstStyle/>
          <a:p>
            <a:pPr marL="0" marR="0"/>
            <a:r>
              <a:rPr lang="en-US" dirty="0">
                <a:latin typeface="Times New Roman" panose="02020603050405020304" pitchFamily="18" charset="0"/>
                <a:ea typeface="Times New Roman" panose="02020603050405020304" pitchFamily="18" charset="0"/>
              </a:rPr>
              <a:t>Phishing Attacks Dos and </a:t>
            </a:r>
            <a:r>
              <a:rPr lang="en-US" dirty="0" err="1">
                <a:latin typeface="Times New Roman" panose="02020603050405020304" pitchFamily="18" charset="0"/>
                <a:ea typeface="Times New Roman" panose="02020603050405020304" pitchFamily="18" charset="0"/>
              </a:rPr>
              <a:t>Donts</a:t>
            </a:r>
            <a:endParaRPr lang="en-US" dirty="0">
              <a:latin typeface="Times New Roman" panose="02020603050405020304" pitchFamily="18" charset="0"/>
              <a:ea typeface="Times New Roman" panose="02020603050405020304" pitchFamily="18" charset="0"/>
            </a:endParaRPr>
          </a:p>
        </p:txBody>
      </p:sp>
      <p:sp>
        <p:nvSpPr>
          <p:cNvPr id="4" name="Content Placeholder 3"/>
          <p:cNvSpPr>
            <a:spLocks noGrp="1"/>
          </p:cNvSpPr>
          <p:nvPr>
            <p:ph idx="1"/>
          </p:nvPr>
        </p:nvSpPr>
        <p:spPr>
          <a:xfrm>
            <a:off x="1301262" y="1195753"/>
            <a:ext cx="7385538" cy="5662247"/>
          </a:xfrm>
          <a:solidFill>
            <a:schemeClr val="bg1"/>
          </a:solidFill>
        </p:spPr>
        <p:txBody>
          <a:bodyPr/>
          <a:lstStyle/>
          <a:p>
            <a:pPr marL="0" marR="0" indent="0">
              <a:buNone/>
            </a:pPr>
            <a:r>
              <a:rPr lang="en-US" sz="2800" b="1" dirty="0">
                <a:solidFill>
                  <a:srgbClr val="FF0000"/>
                </a:solidFill>
                <a:latin typeface="Times New Roman" panose="02020603050405020304" pitchFamily="18" charset="0"/>
                <a:ea typeface="Times New Roman" panose="02020603050405020304" pitchFamily="18" charset="0"/>
              </a:rPr>
              <a:t>Five Don’ts: </a:t>
            </a:r>
          </a:p>
          <a:p>
            <a:pPr>
              <a:buFont typeface="+mj-lt"/>
              <a:buAutoNum type="arabicPeriod" startAt="4"/>
            </a:pPr>
            <a:r>
              <a:rPr lang="en-US" sz="1800" b="1" dirty="0">
                <a:solidFill>
                  <a:srgbClr val="D94F20"/>
                </a:solidFill>
                <a:ea typeface="Times New Roman" panose="02020603050405020304" pitchFamily="18" charset="0"/>
              </a:rPr>
              <a:t>Don’t give out personal information</a:t>
            </a:r>
            <a:r>
              <a:rPr lang="en-US" sz="1800" dirty="0">
                <a:ea typeface="Times New Roman" panose="02020603050405020304" pitchFamily="18" charset="0"/>
              </a:rPr>
              <a:t> </a:t>
            </a:r>
          </a:p>
          <a:p>
            <a:pPr marL="400050" lvl="1" indent="0">
              <a:buNone/>
            </a:pPr>
            <a:r>
              <a:rPr lang="en-US" sz="1800" dirty="0">
                <a:ea typeface="Times New Roman" panose="02020603050405020304" pitchFamily="18" charset="0"/>
              </a:rPr>
              <a:t>Most companies will not ask you to transmit personal information, account information, or account passwords via email. Any requests similar in nature should raise suspicions and be reported.</a:t>
            </a:r>
          </a:p>
          <a:p>
            <a:pPr marL="57150">
              <a:buFont typeface="+mj-lt"/>
              <a:buAutoNum type="arabicPeriod" startAt="4"/>
            </a:pPr>
            <a:r>
              <a:rPr lang="en-US" sz="1800" b="1" dirty="0">
                <a:solidFill>
                  <a:srgbClr val="D94F20"/>
                </a:solidFill>
                <a:ea typeface="Times New Roman" panose="02020603050405020304" pitchFamily="18" charset="0"/>
              </a:rPr>
              <a:t>Don’t be embarrassed</a:t>
            </a:r>
          </a:p>
          <a:p>
            <a:pPr marL="400050" lvl="1" indent="0">
              <a:buNone/>
            </a:pPr>
            <a:r>
              <a:rPr lang="en-US" sz="1800" dirty="0">
                <a:ea typeface="Times New Roman" panose="02020603050405020304" pitchFamily="18" charset="0"/>
              </a:rPr>
              <a:t>These attacks work, which is why we’ve seen an increase in the amount of phishing attacks. Don’t be embarrassed that you fell for it. Don’t try to fix it yourself. Don’t assume you’ll be in trouble. Alert the appropriate IT personnel immediately and wait for further instructions. The faster they become aware of the issue the greater chance they can reduce the number of users that will be affected.</a:t>
            </a:r>
          </a:p>
        </p:txBody>
      </p:sp>
    </p:spTree>
    <p:extLst>
      <p:ext uri="{BB962C8B-B14F-4D97-AF65-F5344CB8AC3E}">
        <p14:creationId xmlns:p14="http://schemas.microsoft.com/office/powerpoint/2010/main" val="68962201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idx="1"/>
          </p:nvPr>
        </p:nvSpPr>
        <p:spPr>
          <a:xfrm>
            <a:off x="852854" y="1372134"/>
            <a:ext cx="8229600" cy="4967654"/>
          </a:xfrm>
          <a:solidFill>
            <a:schemeClr val="bg1"/>
          </a:solidFill>
        </p:spPr>
        <p:txBody>
          <a:bodyPr/>
          <a:lstStyle/>
          <a:p>
            <a:pPr marL="0" indent="0">
              <a:buNone/>
            </a:pPr>
            <a:r>
              <a:rPr lang="en-US" sz="2400" b="1" dirty="0"/>
              <a:t>Environment</a:t>
            </a:r>
          </a:p>
          <a:p>
            <a:pPr marL="0" indent="0">
              <a:buNone/>
            </a:pPr>
            <a:r>
              <a:rPr lang="en-US" sz="2400" dirty="0"/>
              <a:t>Which of the following statements best describes your personal cyber environment?</a:t>
            </a:r>
          </a:p>
          <a:p>
            <a:pPr>
              <a:buFont typeface="Wingdings" panose="05000000000000000000" pitchFamily="2" charset="2"/>
              <a:buChar char="ü"/>
            </a:pPr>
            <a:r>
              <a:rPr lang="en-US" sz="2400" dirty="0"/>
              <a:t>I have multiple devices, usually of the latest offerings, that I keep connected whether in social, work, or home environments.</a:t>
            </a:r>
            <a:r>
              <a:rPr lang="en-US" sz="2400" dirty="0">
                <a:solidFill>
                  <a:schemeClr val="accent6">
                    <a:lumMod val="75000"/>
                  </a:schemeClr>
                </a:solidFill>
              </a:rPr>
              <a:t> </a:t>
            </a:r>
            <a:r>
              <a:rPr lang="en-US" sz="2400" b="1" dirty="0">
                <a:solidFill>
                  <a:srgbClr val="C00000"/>
                </a:solidFill>
              </a:rPr>
              <a:t>(9)</a:t>
            </a:r>
          </a:p>
          <a:p>
            <a:pPr>
              <a:buFont typeface="Wingdings" panose="05000000000000000000" pitchFamily="2" charset="2"/>
              <a:buChar char="ü"/>
            </a:pPr>
            <a:r>
              <a:rPr lang="en-US" sz="2400" dirty="0"/>
              <a:t>I have multiple devices but keep their use appropriate to the situation. </a:t>
            </a:r>
            <a:r>
              <a:rPr lang="en-US" sz="2400" b="1" dirty="0">
                <a:solidFill>
                  <a:srgbClr val="C00000"/>
                </a:solidFill>
              </a:rPr>
              <a:t>(7)</a:t>
            </a:r>
          </a:p>
          <a:p>
            <a:pPr>
              <a:buFont typeface="Wingdings" panose="05000000000000000000" pitchFamily="2" charset="2"/>
              <a:buChar char="ü"/>
            </a:pPr>
            <a:r>
              <a:rPr lang="en-US" sz="2400" dirty="0"/>
              <a:t>I have a few devices that I use only in the appropriate settings and with the proper security. </a:t>
            </a:r>
            <a:r>
              <a:rPr lang="en-US" sz="2400" b="1" dirty="0">
                <a:solidFill>
                  <a:srgbClr val="C00000"/>
                </a:solidFill>
              </a:rPr>
              <a:t>(4)</a:t>
            </a:r>
          </a:p>
          <a:p>
            <a:pPr>
              <a:buFont typeface="Wingdings" panose="05000000000000000000" pitchFamily="2" charset="2"/>
              <a:buChar char="ü"/>
            </a:pPr>
            <a:r>
              <a:rPr lang="en-US" sz="2400" dirty="0"/>
              <a:t>I have a older PC and a simple cell phone </a:t>
            </a:r>
            <a:r>
              <a:rPr lang="en-US" sz="2400" b="1" dirty="0">
                <a:solidFill>
                  <a:srgbClr val="C00000"/>
                </a:solidFill>
              </a:rPr>
              <a:t>(1)</a:t>
            </a:r>
            <a:endParaRPr lang="en-US" altLang="en-US" sz="2400" b="1" dirty="0">
              <a:solidFill>
                <a:srgbClr val="C00000"/>
              </a:solidFill>
              <a:ea typeface="ＭＳ Ｐゴシック" pitchFamily="34" charset="-128"/>
            </a:endParaRPr>
          </a:p>
        </p:txBody>
      </p:sp>
      <p:sp>
        <p:nvSpPr>
          <p:cNvPr id="6" name="Rectangle 2"/>
          <p:cNvSpPr>
            <a:spLocks noGrp="1" noChangeArrowheads="1"/>
          </p:cNvSpPr>
          <p:nvPr>
            <p:ph type="title"/>
          </p:nvPr>
        </p:nvSpPr>
        <p:spPr>
          <a:xfrm>
            <a:off x="-577273" y="229134"/>
            <a:ext cx="8229600" cy="1143000"/>
          </a:xfrm>
        </p:spPr>
        <p:txBody>
          <a:bodyPr/>
          <a:lstStyle/>
          <a:p>
            <a:pPr eaLnBrk="1" hangingPunct="1"/>
            <a:r>
              <a:rPr lang="en-US" altLang="en-US" sz="3600" dirty="0">
                <a:ea typeface="ＭＳ Ｐゴシック" pitchFamily="34" charset="-128"/>
              </a:rPr>
              <a:t>Rate Your Personal Exposure?</a:t>
            </a:r>
          </a:p>
        </p:txBody>
      </p:sp>
    </p:spTree>
    <p:extLst>
      <p:ext uri="{BB962C8B-B14F-4D97-AF65-F5344CB8AC3E}">
        <p14:creationId xmlns:p14="http://schemas.microsoft.com/office/powerpoint/2010/main" val="1822346380"/>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idx="1"/>
          </p:nvPr>
        </p:nvSpPr>
        <p:spPr>
          <a:xfrm>
            <a:off x="914400" y="808892"/>
            <a:ext cx="8229600" cy="5618285"/>
          </a:xfrm>
          <a:solidFill>
            <a:schemeClr val="bg1"/>
          </a:solidFill>
        </p:spPr>
        <p:txBody>
          <a:bodyPr/>
          <a:lstStyle/>
          <a:p>
            <a:pPr marL="0" indent="0">
              <a:buNone/>
            </a:pPr>
            <a:r>
              <a:rPr lang="en-US" b="1" dirty="0"/>
              <a:t>Connectivity</a:t>
            </a:r>
          </a:p>
          <a:p>
            <a:pPr marL="0" indent="0">
              <a:buNone/>
            </a:pPr>
            <a:r>
              <a:rPr lang="en-US" sz="2400" dirty="0"/>
              <a:t>Which of the following statements best describes how you </a:t>
            </a:r>
            <a:r>
              <a:rPr lang="en-US" sz="2400" dirty="0">
                <a:solidFill>
                  <a:srgbClr val="C00000"/>
                </a:solidFill>
              </a:rPr>
              <a:t>connect</a:t>
            </a:r>
            <a:r>
              <a:rPr lang="en-US" sz="2400" dirty="0"/>
              <a:t> and use technologies in your personal and work environments.</a:t>
            </a:r>
          </a:p>
          <a:p>
            <a:pPr>
              <a:buFont typeface="Wingdings" panose="05000000000000000000" pitchFamily="2" charset="2"/>
              <a:buChar char="ü"/>
            </a:pPr>
            <a:r>
              <a:rPr lang="en-US" sz="2400" dirty="0"/>
              <a:t>I like to stay connected whether at home, work or travelling. I am always connected and like to find free hot spots. </a:t>
            </a:r>
            <a:r>
              <a:rPr lang="en-US" sz="2400" b="1" dirty="0">
                <a:solidFill>
                  <a:srgbClr val="C00000"/>
                </a:solidFill>
              </a:rPr>
              <a:t>(9)</a:t>
            </a:r>
          </a:p>
          <a:p>
            <a:pPr>
              <a:buFont typeface="Wingdings" panose="05000000000000000000" pitchFamily="2" charset="2"/>
              <a:buChar char="ü"/>
            </a:pPr>
            <a:r>
              <a:rPr lang="en-US" sz="2400" dirty="0"/>
              <a:t>I try to stay connected and use trusted networks at home and work but will use what is at hand when I travel. </a:t>
            </a:r>
            <a:r>
              <a:rPr lang="en-US" sz="2400" b="1" dirty="0">
                <a:solidFill>
                  <a:srgbClr val="C00000"/>
                </a:solidFill>
              </a:rPr>
              <a:t>(7)</a:t>
            </a:r>
          </a:p>
          <a:p>
            <a:pPr>
              <a:buFont typeface="Wingdings" panose="05000000000000000000" pitchFamily="2" charset="2"/>
              <a:buChar char="ü"/>
            </a:pPr>
            <a:r>
              <a:rPr lang="en-US" sz="2400" dirty="0"/>
              <a:t>I like to be connected and use the secure networks at home and work but when travelling try and find secure networks to connect to. </a:t>
            </a:r>
            <a:r>
              <a:rPr lang="en-US" sz="2400" b="1" dirty="0">
                <a:solidFill>
                  <a:srgbClr val="C00000"/>
                </a:solidFill>
              </a:rPr>
              <a:t>(4)</a:t>
            </a:r>
          </a:p>
          <a:p>
            <a:pPr>
              <a:buFont typeface="Wingdings" panose="05000000000000000000" pitchFamily="2" charset="2"/>
              <a:buChar char="ü"/>
            </a:pPr>
            <a:r>
              <a:rPr lang="en-US" sz="2400" dirty="0"/>
              <a:t>I only connect and use technology when I am sure I am on a safe and secure network. </a:t>
            </a:r>
            <a:r>
              <a:rPr lang="en-US" sz="2400" b="1" dirty="0">
                <a:solidFill>
                  <a:srgbClr val="C00000"/>
                </a:solidFill>
              </a:rPr>
              <a:t>(1)</a:t>
            </a:r>
            <a:endParaRPr lang="en-US" altLang="en-US" sz="2400" b="1" dirty="0">
              <a:solidFill>
                <a:srgbClr val="C00000"/>
              </a:solidFill>
              <a:ea typeface="ＭＳ Ｐゴシック" pitchFamily="34" charset="-128"/>
            </a:endParaRPr>
          </a:p>
        </p:txBody>
      </p:sp>
      <p:sp>
        <p:nvSpPr>
          <p:cNvPr id="6" name="Rectangle 2"/>
          <p:cNvSpPr>
            <a:spLocks noGrp="1" noChangeArrowheads="1"/>
          </p:cNvSpPr>
          <p:nvPr>
            <p:ph type="title"/>
          </p:nvPr>
        </p:nvSpPr>
        <p:spPr>
          <a:xfrm>
            <a:off x="-462973" y="0"/>
            <a:ext cx="8229600" cy="1143000"/>
          </a:xfrm>
        </p:spPr>
        <p:txBody>
          <a:bodyPr/>
          <a:lstStyle/>
          <a:p>
            <a:pPr eaLnBrk="1" hangingPunct="1"/>
            <a:r>
              <a:rPr lang="en-US" altLang="en-US" sz="3600" dirty="0">
                <a:ea typeface="ＭＳ Ｐゴシック" pitchFamily="34" charset="-128"/>
              </a:rPr>
              <a:t>Rate Your Personal Exposure?</a:t>
            </a:r>
          </a:p>
        </p:txBody>
      </p:sp>
    </p:spTree>
    <p:extLst>
      <p:ext uri="{BB962C8B-B14F-4D97-AF65-F5344CB8AC3E}">
        <p14:creationId xmlns:p14="http://schemas.microsoft.com/office/powerpoint/2010/main" val="416418426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25959" y="6115731"/>
            <a:ext cx="5234473" cy="369332"/>
          </a:xfrm>
          <a:prstGeom prst="rect">
            <a:avLst/>
          </a:prstGeom>
        </p:spPr>
        <p:txBody>
          <a:bodyPr wrap="square">
            <a:spAutoFit/>
          </a:bodyPr>
          <a:lstStyle/>
          <a:p>
            <a:r>
              <a:rPr lang="en-US" dirty="0"/>
              <a:t>https://www.youtube.com/watch?v=yMnUEXhCenA</a:t>
            </a:r>
          </a:p>
        </p:txBody>
      </p:sp>
      <p:pic>
        <p:nvPicPr>
          <p:cNvPr id="3" name="Picture 2">
            <a:hlinkClick r:id="rId2"/>
          </p:cNvPr>
          <p:cNvPicPr>
            <a:picLocks noChangeAspect="1"/>
          </p:cNvPicPr>
          <p:nvPr/>
        </p:nvPicPr>
        <p:blipFill>
          <a:blip r:embed="rId3"/>
          <a:stretch>
            <a:fillRect/>
          </a:stretch>
        </p:blipFill>
        <p:spPr>
          <a:xfrm>
            <a:off x="0" y="857250"/>
            <a:ext cx="9144000" cy="5143500"/>
          </a:xfrm>
          <a:prstGeom prst="rect">
            <a:avLst/>
          </a:prstGeom>
        </p:spPr>
      </p:pic>
    </p:spTree>
    <p:extLst>
      <p:ext uri="{BB962C8B-B14F-4D97-AF65-F5344CB8AC3E}">
        <p14:creationId xmlns:p14="http://schemas.microsoft.com/office/powerpoint/2010/main" val="1450443782"/>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idx="1"/>
          </p:nvPr>
        </p:nvSpPr>
        <p:spPr>
          <a:xfrm>
            <a:off x="958363" y="1116621"/>
            <a:ext cx="7913076" cy="6101863"/>
          </a:xfrm>
          <a:solidFill>
            <a:schemeClr val="bg1"/>
          </a:solidFill>
        </p:spPr>
        <p:txBody>
          <a:bodyPr/>
          <a:lstStyle/>
          <a:p>
            <a:pPr marL="0" indent="0">
              <a:buNone/>
            </a:pPr>
            <a:r>
              <a:rPr lang="en-US" sz="2000" b="1" dirty="0"/>
              <a:t>Firewalls and Security</a:t>
            </a:r>
            <a:endParaRPr lang="en-US" sz="2000" dirty="0"/>
          </a:p>
          <a:p>
            <a:pPr marL="0" indent="0">
              <a:buNone/>
            </a:pPr>
            <a:r>
              <a:rPr lang="en-US" sz="2000" dirty="0"/>
              <a:t>Which of the following statements best describes how you deal with firewalls and security.</a:t>
            </a:r>
          </a:p>
          <a:p>
            <a:pPr>
              <a:buFont typeface="Wingdings" panose="05000000000000000000" pitchFamily="2" charset="2"/>
              <a:buChar char="ü"/>
            </a:pPr>
            <a:r>
              <a:rPr lang="en-US" sz="2000" dirty="0"/>
              <a:t>I use firewalls and other security with settings that allow me the greatest freedom. I assume networks that I use have good firewalls and security. </a:t>
            </a:r>
            <a:r>
              <a:rPr lang="en-US" sz="2000" b="1" dirty="0">
                <a:solidFill>
                  <a:srgbClr val="C00000"/>
                </a:solidFill>
              </a:rPr>
              <a:t>(10)</a:t>
            </a:r>
          </a:p>
          <a:p>
            <a:pPr>
              <a:buFont typeface="Wingdings" panose="05000000000000000000" pitchFamily="2" charset="2"/>
              <a:buChar char="ü"/>
            </a:pPr>
            <a:r>
              <a:rPr lang="en-US" sz="2000" dirty="0"/>
              <a:t>I use firewalls and other security with settings that provide good protection. I assume networks that I use have good firewalls and security.</a:t>
            </a:r>
            <a:r>
              <a:rPr lang="en-US" sz="2000" b="1" dirty="0">
                <a:solidFill>
                  <a:srgbClr val="C00000"/>
                </a:solidFill>
              </a:rPr>
              <a:t> (8)</a:t>
            </a:r>
          </a:p>
          <a:p>
            <a:pPr>
              <a:buFont typeface="Wingdings" panose="05000000000000000000" pitchFamily="2" charset="2"/>
              <a:buChar char="ü"/>
            </a:pPr>
            <a:r>
              <a:rPr lang="en-US" sz="2000" dirty="0"/>
              <a:t>I prefer to work in environments that have good, known protection. This means firewalls with the highest setting and other security to stop intrusions and other malware. </a:t>
            </a:r>
            <a:r>
              <a:rPr lang="en-US" sz="2000" b="1" dirty="0">
                <a:solidFill>
                  <a:srgbClr val="C00000"/>
                </a:solidFill>
              </a:rPr>
              <a:t>(4)</a:t>
            </a:r>
          </a:p>
          <a:p>
            <a:pPr>
              <a:buFont typeface="Wingdings" panose="05000000000000000000" pitchFamily="2" charset="2"/>
              <a:buChar char="ü"/>
            </a:pPr>
            <a:r>
              <a:rPr lang="en-US" sz="2000" dirty="0"/>
              <a:t>I will only work in environments that have the highest protection. This means firewalls with the highest setting and other security to stop intrusions and other malware. </a:t>
            </a:r>
            <a:r>
              <a:rPr lang="en-US" sz="2000" b="1" dirty="0">
                <a:solidFill>
                  <a:srgbClr val="C00000"/>
                </a:solidFill>
              </a:rPr>
              <a:t>(1)</a:t>
            </a:r>
          </a:p>
        </p:txBody>
      </p:sp>
      <p:sp>
        <p:nvSpPr>
          <p:cNvPr id="6" name="Rectangle 2"/>
          <p:cNvSpPr>
            <a:spLocks noGrp="1" noChangeArrowheads="1"/>
          </p:cNvSpPr>
          <p:nvPr>
            <p:ph type="title"/>
          </p:nvPr>
        </p:nvSpPr>
        <p:spPr>
          <a:xfrm>
            <a:off x="-577273" y="96715"/>
            <a:ext cx="8229600" cy="1143000"/>
          </a:xfrm>
        </p:spPr>
        <p:txBody>
          <a:bodyPr/>
          <a:lstStyle/>
          <a:p>
            <a:pPr eaLnBrk="1" hangingPunct="1"/>
            <a:r>
              <a:rPr lang="en-US" altLang="en-US" sz="3600" dirty="0">
                <a:ea typeface="ＭＳ Ｐゴシック" pitchFamily="34" charset="-128"/>
              </a:rPr>
              <a:t>Rate Your Personal Exposure?</a:t>
            </a:r>
          </a:p>
        </p:txBody>
      </p:sp>
    </p:spTree>
    <p:extLst>
      <p:ext uri="{BB962C8B-B14F-4D97-AF65-F5344CB8AC3E}">
        <p14:creationId xmlns:p14="http://schemas.microsoft.com/office/powerpoint/2010/main" val="2421532339"/>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idx="1"/>
          </p:nvPr>
        </p:nvSpPr>
        <p:spPr>
          <a:xfrm>
            <a:off x="1125415" y="1151793"/>
            <a:ext cx="8370277" cy="5336932"/>
          </a:xfrm>
          <a:solidFill>
            <a:schemeClr val="bg1"/>
          </a:solidFill>
        </p:spPr>
        <p:txBody>
          <a:bodyPr/>
          <a:lstStyle/>
          <a:p>
            <a:pPr marL="0" indent="0">
              <a:buNone/>
            </a:pPr>
            <a:r>
              <a:rPr lang="en-US" sz="2400" b="1" dirty="0"/>
              <a:t>Social Media</a:t>
            </a:r>
          </a:p>
          <a:p>
            <a:pPr marL="0" indent="0">
              <a:buNone/>
            </a:pPr>
            <a:r>
              <a:rPr lang="en-US" sz="2400" dirty="0"/>
              <a:t>Which of the following statements best describes your participation in various social media?</a:t>
            </a:r>
          </a:p>
          <a:p>
            <a:pPr>
              <a:buFont typeface="Wingdings" panose="05000000000000000000" pitchFamily="2" charset="2"/>
              <a:buChar char="ü"/>
            </a:pPr>
            <a:r>
              <a:rPr lang="en-US" sz="2400" dirty="0"/>
              <a:t>I am an avid participant in social media and am in several. I generally allow my information to be shared and open to the public. </a:t>
            </a:r>
            <a:r>
              <a:rPr lang="en-US" sz="2400" b="1" dirty="0">
                <a:solidFill>
                  <a:srgbClr val="C00000"/>
                </a:solidFill>
              </a:rPr>
              <a:t>(10)</a:t>
            </a:r>
          </a:p>
          <a:p>
            <a:pPr>
              <a:buFont typeface="Wingdings" panose="05000000000000000000" pitchFamily="2" charset="2"/>
              <a:buChar char="ü"/>
            </a:pPr>
            <a:r>
              <a:rPr lang="en-US" sz="2400" dirty="0"/>
              <a:t>I participate in social media and am in several. I generally restrict my information to friends and contacts. </a:t>
            </a:r>
            <a:r>
              <a:rPr lang="en-US" sz="2400" b="1" dirty="0">
                <a:solidFill>
                  <a:srgbClr val="C00000"/>
                </a:solidFill>
              </a:rPr>
              <a:t>(7)</a:t>
            </a:r>
          </a:p>
          <a:p>
            <a:pPr>
              <a:buFont typeface="Wingdings" panose="05000000000000000000" pitchFamily="2" charset="2"/>
              <a:buChar char="ü"/>
            </a:pPr>
            <a:r>
              <a:rPr lang="en-US" sz="2400" dirty="0"/>
              <a:t>I participate in social media and restrict my information to a few friends and contacts. </a:t>
            </a:r>
            <a:r>
              <a:rPr lang="en-US" sz="2400" b="1" dirty="0">
                <a:solidFill>
                  <a:srgbClr val="C00000"/>
                </a:solidFill>
              </a:rPr>
              <a:t>(4)</a:t>
            </a:r>
          </a:p>
          <a:p>
            <a:pPr>
              <a:buFont typeface="Wingdings" panose="05000000000000000000" pitchFamily="2" charset="2"/>
              <a:buChar char="ü"/>
            </a:pPr>
            <a:r>
              <a:rPr lang="en-US" sz="2400" dirty="0"/>
              <a:t>I do not use social media for any purpose </a:t>
            </a:r>
            <a:r>
              <a:rPr lang="en-US" sz="2400" b="1" dirty="0">
                <a:solidFill>
                  <a:srgbClr val="C00000"/>
                </a:solidFill>
              </a:rPr>
              <a:t>(1)</a:t>
            </a:r>
          </a:p>
        </p:txBody>
      </p:sp>
      <p:sp>
        <p:nvSpPr>
          <p:cNvPr id="6" name="Rectangle 2"/>
          <p:cNvSpPr>
            <a:spLocks noGrp="1" noChangeArrowheads="1"/>
          </p:cNvSpPr>
          <p:nvPr>
            <p:ph type="title"/>
          </p:nvPr>
        </p:nvSpPr>
        <p:spPr>
          <a:xfrm>
            <a:off x="-577273" y="228600"/>
            <a:ext cx="8229600" cy="1143000"/>
          </a:xfrm>
        </p:spPr>
        <p:txBody>
          <a:bodyPr/>
          <a:lstStyle/>
          <a:p>
            <a:pPr eaLnBrk="1" hangingPunct="1"/>
            <a:r>
              <a:rPr lang="en-US" altLang="en-US" sz="3600" dirty="0">
                <a:ea typeface="ＭＳ Ｐゴシック" pitchFamily="34" charset="-128"/>
              </a:rPr>
              <a:t>Rate Your Personal Exposure?</a:t>
            </a:r>
          </a:p>
        </p:txBody>
      </p:sp>
    </p:spTree>
    <p:extLst>
      <p:ext uri="{BB962C8B-B14F-4D97-AF65-F5344CB8AC3E}">
        <p14:creationId xmlns:p14="http://schemas.microsoft.com/office/powerpoint/2010/main" val="3427927497"/>
      </p:ext>
    </p:ext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idx="1"/>
          </p:nvPr>
        </p:nvSpPr>
        <p:spPr>
          <a:xfrm>
            <a:off x="773723" y="677006"/>
            <a:ext cx="7921869" cy="6101863"/>
          </a:xfrm>
          <a:solidFill>
            <a:schemeClr val="bg1"/>
          </a:solidFill>
        </p:spPr>
        <p:txBody>
          <a:bodyPr/>
          <a:lstStyle/>
          <a:p>
            <a:pPr marL="0" indent="0">
              <a:buNone/>
            </a:pPr>
            <a:r>
              <a:rPr lang="en-US" sz="2200" b="1" dirty="0"/>
              <a:t>Back Up and Security</a:t>
            </a:r>
          </a:p>
          <a:p>
            <a:pPr marL="0" indent="0">
              <a:buNone/>
            </a:pPr>
            <a:r>
              <a:rPr lang="en-US" sz="2200" dirty="0"/>
              <a:t>Choose the statement that best describes your approach to backing and protecting your info.</a:t>
            </a:r>
          </a:p>
          <a:p>
            <a:pPr>
              <a:buFont typeface="Wingdings" panose="05000000000000000000" pitchFamily="2" charset="2"/>
              <a:buChar char="ü"/>
            </a:pPr>
            <a:r>
              <a:rPr lang="en-US" sz="2200" dirty="0"/>
              <a:t>I know I should back up my personal information and encrypt some of it, however, I never seem to find the time or have other issues that get in the way. I rely on the staff at work to do the appropriate back up and encrypting. </a:t>
            </a:r>
            <a:r>
              <a:rPr lang="en-US" sz="2200" b="1" dirty="0">
                <a:solidFill>
                  <a:srgbClr val="C00000"/>
                </a:solidFill>
              </a:rPr>
              <a:t>(9)</a:t>
            </a:r>
          </a:p>
          <a:p>
            <a:pPr>
              <a:buFont typeface="Wingdings" panose="05000000000000000000" pitchFamily="2" charset="2"/>
              <a:buChar char="ü"/>
            </a:pPr>
            <a:r>
              <a:rPr lang="en-US" sz="2200" dirty="0"/>
              <a:t>I back up my personal information and encrypt some of it, however, I do not do it as often as I would like, nor do I do it on a regular basis. I discuss with the staff at work the appropriate back up and encrypting. </a:t>
            </a:r>
            <a:r>
              <a:rPr lang="en-US" sz="2200" b="1" dirty="0">
                <a:solidFill>
                  <a:srgbClr val="C00000"/>
                </a:solidFill>
              </a:rPr>
              <a:t>(7)</a:t>
            </a:r>
          </a:p>
          <a:p>
            <a:pPr>
              <a:buFont typeface="Wingdings" panose="05000000000000000000" pitchFamily="2" charset="2"/>
              <a:buChar char="ü"/>
            </a:pPr>
            <a:r>
              <a:rPr lang="en-US" sz="2200" dirty="0"/>
              <a:t>I back up and encrypt my sensitive and important personal information, however, I do not do it as regularly as I would like. I work with staff at work the appropriate back up and encrypting. </a:t>
            </a:r>
            <a:r>
              <a:rPr lang="en-US" sz="2200" b="1" dirty="0">
                <a:solidFill>
                  <a:srgbClr val="C00000"/>
                </a:solidFill>
              </a:rPr>
              <a:t>(5)</a:t>
            </a:r>
          </a:p>
          <a:p>
            <a:pPr>
              <a:buFont typeface="Wingdings" panose="05000000000000000000" pitchFamily="2" charset="2"/>
              <a:buChar char="ü"/>
            </a:pPr>
            <a:r>
              <a:rPr lang="en-US" sz="2200" dirty="0"/>
              <a:t>I perform backups on a regular basis and encrypt all sensitive information at work and at home. </a:t>
            </a:r>
            <a:r>
              <a:rPr lang="en-US" sz="2200" b="1" dirty="0">
                <a:solidFill>
                  <a:srgbClr val="C00000"/>
                </a:solidFill>
              </a:rPr>
              <a:t>(1)</a:t>
            </a:r>
          </a:p>
        </p:txBody>
      </p:sp>
      <p:sp>
        <p:nvSpPr>
          <p:cNvPr id="6" name="Rectangle 2"/>
          <p:cNvSpPr>
            <a:spLocks noGrp="1" noChangeArrowheads="1"/>
          </p:cNvSpPr>
          <p:nvPr>
            <p:ph type="title"/>
          </p:nvPr>
        </p:nvSpPr>
        <p:spPr>
          <a:xfrm>
            <a:off x="-577273" y="-131885"/>
            <a:ext cx="8229600" cy="1143000"/>
          </a:xfrm>
        </p:spPr>
        <p:txBody>
          <a:bodyPr/>
          <a:lstStyle/>
          <a:p>
            <a:pPr eaLnBrk="1" hangingPunct="1"/>
            <a:r>
              <a:rPr lang="en-US" altLang="en-US" sz="3600" dirty="0">
                <a:ea typeface="ＭＳ Ｐゴシック" pitchFamily="34" charset="-128"/>
              </a:rPr>
              <a:t>Rate Your Personal Exposure?</a:t>
            </a:r>
          </a:p>
        </p:txBody>
      </p:sp>
    </p:spTree>
    <p:extLst>
      <p:ext uri="{BB962C8B-B14F-4D97-AF65-F5344CB8AC3E}">
        <p14:creationId xmlns:p14="http://schemas.microsoft.com/office/powerpoint/2010/main" val="3086276456"/>
      </p:ext>
    </p:ext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idx="1"/>
          </p:nvPr>
        </p:nvSpPr>
        <p:spPr>
          <a:xfrm>
            <a:off x="773724" y="1011115"/>
            <a:ext cx="8343900" cy="6101863"/>
          </a:xfrm>
          <a:solidFill>
            <a:schemeClr val="bg1"/>
          </a:solidFill>
        </p:spPr>
        <p:txBody>
          <a:bodyPr/>
          <a:lstStyle/>
          <a:p>
            <a:pPr marL="0" indent="0">
              <a:buNone/>
            </a:pPr>
            <a:r>
              <a:rPr lang="en-US" sz="2400" b="1" dirty="0">
                <a:latin typeface="Verdana" panose="020B0604030504040204" pitchFamily="34" charset="0"/>
              </a:rPr>
              <a:t>On Line Activity</a:t>
            </a:r>
          </a:p>
          <a:p>
            <a:pPr marL="0" indent="0">
              <a:buNone/>
            </a:pPr>
            <a:r>
              <a:rPr lang="en-US" sz="2400" dirty="0">
                <a:latin typeface="Verdana" panose="020B0604030504040204" pitchFamily="34" charset="0"/>
              </a:rPr>
              <a:t>Which of the following best describes your on-line activity?</a:t>
            </a:r>
          </a:p>
          <a:p>
            <a:pPr>
              <a:buFont typeface="Wingdings" panose="05000000000000000000" pitchFamily="2" charset="2"/>
              <a:buChar char="ü"/>
            </a:pPr>
            <a:r>
              <a:rPr lang="en-US" sz="2400" dirty="0">
                <a:latin typeface="Verdana" panose="020B0604030504040204" pitchFamily="34" charset="0"/>
              </a:rPr>
              <a:t>My life is on line. I do on line banking, shopping, social media, gaming, email and other activities. </a:t>
            </a:r>
            <a:r>
              <a:rPr lang="en-US" sz="2400" b="1" dirty="0">
                <a:solidFill>
                  <a:srgbClr val="C00000"/>
                </a:solidFill>
                <a:latin typeface="Verdana" panose="020B0604030504040204" pitchFamily="34" charset="0"/>
              </a:rPr>
              <a:t>(10)</a:t>
            </a:r>
          </a:p>
          <a:p>
            <a:pPr>
              <a:buFont typeface="Wingdings" panose="05000000000000000000" pitchFamily="2" charset="2"/>
              <a:buChar char="ü"/>
            </a:pPr>
            <a:r>
              <a:rPr lang="en-US" sz="2400" dirty="0">
                <a:latin typeface="Verdana" panose="020B0604030504040204" pitchFamily="34" charset="0"/>
              </a:rPr>
              <a:t>I do a fair amount on line and try to use trusted and secure sites. </a:t>
            </a:r>
            <a:r>
              <a:rPr lang="en-US" sz="2400" b="1" dirty="0">
                <a:solidFill>
                  <a:srgbClr val="C00000"/>
                </a:solidFill>
                <a:latin typeface="Verdana" panose="020B0604030504040204" pitchFamily="34" charset="0"/>
              </a:rPr>
              <a:t>(7)</a:t>
            </a:r>
          </a:p>
          <a:p>
            <a:pPr>
              <a:buFont typeface="Wingdings" panose="05000000000000000000" pitchFamily="2" charset="2"/>
              <a:buChar char="ü"/>
            </a:pPr>
            <a:r>
              <a:rPr lang="en-US" sz="2400" dirty="0">
                <a:latin typeface="Verdana" panose="020B0604030504040204" pitchFamily="34" charset="0"/>
              </a:rPr>
              <a:t>I do some on line activities and only use trusted and secure sites. </a:t>
            </a:r>
            <a:r>
              <a:rPr lang="en-US" sz="2400" b="1" dirty="0">
                <a:solidFill>
                  <a:srgbClr val="C00000"/>
                </a:solidFill>
                <a:latin typeface="Verdana" panose="020B0604030504040204" pitchFamily="34" charset="0"/>
              </a:rPr>
              <a:t>(4)</a:t>
            </a:r>
          </a:p>
          <a:p>
            <a:pPr>
              <a:buFont typeface="Wingdings" panose="05000000000000000000" pitchFamily="2" charset="2"/>
              <a:buChar char="ü"/>
            </a:pPr>
            <a:r>
              <a:rPr lang="en-US" sz="2400" dirty="0">
                <a:latin typeface="Verdana" panose="020B0604030504040204" pitchFamily="34" charset="0"/>
              </a:rPr>
              <a:t>I minimize my on line activity to those activities that do not require giving any personal identifying information. </a:t>
            </a:r>
            <a:r>
              <a:rPr lang="en-US" sz="2400" b="1" dirty="0">
                <a:solidFill>
                  <a:srgbClr val="C00000"/>
                </a:solidFill>
                <a:latin typeface="Verdana" panose="020B0604030504040204" pitchFamily="34" charset="0"/>
              </a:rPr>
              <a:t>(1)</a:t>
            </a:r>
            <a:endParaRPr lang="en-US" sz="2200" b="1" dirty="0">
              <a:solidFill>
                <a:srgbClr val="C00000"/>
              </a:solidFill>
            </a:endParaRPr>
          </a:p>
        </p:txBody>
      </p:sp>
      <p:sp>
        <p:nvSpPr>
          <p:cNvPr id="6" name="Rectangle 2"/>
          <p:cNvSpPr>
            <a:spLocks noGrp="1" noChangeArrowheads="1"/>
          </p:cNvSpPr>
          <p:nvPr>
            <p:ph type="title"/>
          </p:nvPr>
        </p:nvSpPr>
        <p:spPr>
          <a:xfrm>
            <a:off x="-577273" y="-131885"/>
            <a:ext cx="8229600" cy="1143000"/>
          </a:xfrm>
        </p:spPr>
        <p:txBody>
          <a:bodyPr/>
          <a:lstStyle/>
          <a:p>
            <a:pPr eaLnBrk="1" hangingPunct="1"/>
            <a:r>
              <a:rPr lang="en-US" altLang="en-US" sz="3600" dirty="0">
                <a:ea typeface="ＭＳ Ｐゴシック" pitchFamily="34" charset="-128"/>
              </a:rPr>
              <a:t>Rate Your Personal Exposure?</a:t>
            </a:r>
          </a:p>
        </p:txBody>
      </p:sp>
    </p:spTree>
    <p:extLst>
      <p:ext uri="{BB962C8B-B14F-4D97-AF65-F5344CB8AC3E}">
        <p14:creationId xmlns:p14="http://schemas.microsoft.com/office/powerpoint/2010/main" val="1165082327"/>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idx="1"/>
          </p:nvPr>
        </p:nvSpPr>
        <p:spPr>
          <a:xfrm>
            <a:off x="1063870" y="1028700"/>
            <a:ext cx="7429500" cy="5600700"/>
          </a:xfrm>
          <a:solidFill>
            <a:schemeClr val="bg1"/>
          </a:solidFill>
        </p:spPr>
        <p:txBody>
          <a:bodyPr/>
          <a:lstStyle/>
          <a:p>
            <a:pPr marL="0" indent="0">
              <a:buNone/>
            </a:pPr>
            <a:r>
              <a:rPr lang="en-US" sz="2400" b="1" dirty="0" err="1"/>
              <a:t>Wi-fi</a:t>
            </a:r>
            <a:r>
              <a:rPr lang="en-US" sz="2400" b="1" dirty="0"/>
              <a:t> usage</a:t>
            </a:r>
          </a:p>
          <a:p>
            <a:pPr marL="0" indent="0">
              <a:buNone/>
            </a:pPr>
            <a:r>
              <a:rPr lang="en-US" sz="2400" dirty="0"/>
              <a:t>Select the statement that best describes your </a:t>
            </a:r>
            <a:r>
              <a:rPr lang="en-US" sz="2400" dirty="0" err="1"/>
              <a:t>wi-fi</a:t>
            </a:r>
            <a:r>
              <a:rPr lang="en-US" sz="2400" dirty="0"/>
              <a:t> network usage.</a:t>
            </a:r>
          </a:p>
          <a:p>
            <a:pPr>
              <a:buFont typeface="Wingdings" panose="05000000000000000000" pitchFamily="2" charset="2"/>
              <a:buChar char="ü"/>
            </a:pPr>
            <a:r>
              <a:rPr lang="en-US" sz="2400" dirty="0"/>
              <a:t>I love being connected so I connect to </a:t>
            </a:r>
            <a:r>
              <a:rPr lang="en-US" sz="2400" dirty="0" err="1"/>
              <a:t>wi-fi</a:t>
            </a:r>
            <a:r>
              <a:rPr lang="en-US" sz="2400" dirty="0"/>
              <a:t> hot spots wherever and whenever.  </a:t>
            </a:r>
            <a:r>
              <a:rPr lang="en-US" sz="2400" b="1" dirty="0">
                <a:solidFill>
                  <a:srgbClr val="C00000"/>
                </a:solidFill>
              </a:rPr>
              <a:t>(10)</a:t>
            </a:r>
          </a:p>
          <a:p>
            <a:pPr>
              <a:buFont typeface="Wingdings" panose="05000000000000000000" pitchFamily="2" charset="2"/>
              <a:buChar char="ü"/>
            </a:pPr>
            <a:r>
              <a:rPr lang="en-US" sz="2400" dirty="0"/>
              <a:t>I like to be connected and will connect to </a:t>
            </a:r>
            <a:r>
              <a:rPr lang="en-US" sz="2400" dirty="0" err="1"/>
              <a:t>wi-fi</a:t>
            </a:r>
            <a:r>
              <a:rPr lang="en-US" sz="2400" dirty="0"/>
              <a:t> hot spots when necessary. </a:t>
            </a:r>
            <a:r>
              <a:rPr lang="en-US" sz="2400" b="1" dirty="0">
                <a:solidFill>
                  <a:srgbClr val="C00000"/>
                </a:solidFill>
              </a:rPr>
              <a:t>(8)</a:t>
            </a:r>
          </a:p>
          <a:p>
            <a:pPr>
              <a:buFont typeface="Wingdings" panose="05000000000000000000" pitchFamily="2" charset="2"/>
              <a:buChar char="ü"/>
            </a:pPr>
            <a:r>
              <a:rPr lang="en-US" sz="2400" dirty="0"/>
              <a:t>I like to be connected but will only connect to </a:t>
            </a:r>
            <a:r>
              <a:rPr lang="en-US" sz="2400" dirty="0" err="1"/>
              <a:t>wi-fi</a:t>
            </a:r>
            <a:r>
              <a:rPr lang="en-US" sz="2400" dirty="0"/>
              <a:t> networks when I know it is trusted and secure. </a:t>
            </a:r>
            <a:r>
              <a:rPr lang="en-US" sz="2400" b="1" dirty="0">
                <a:solidFill>
                  <a:srgbClr val="C00000"/>
                </a:solidFill>
              </a:rPr>
              <a:t>(5)</a:t>
            </a:r>
          </a:p>
          <a:p>
            <a:pPr>
              <a:buFont typeface="Wingdings" panose="05000000000000000000" pitchFamily="2" charset="2"/>
              <a:buChar char="ü"/>
            </a:pPr>
            <a:r>
              <a:rPr lang="en-US" sz="2400" dirty="0"/>
              <a:t>I rarely connect to </a:t>
            </a:r>
            <a:r>
              <a:rPr lang="en-US" sz="2400" dirty="0" err="1"/>
              <a:t>wi-fi</a:t>
            </a:r>
            <a:r>
              <a:rPr lang="en-US" sz="2400" dirty="0"/>
              <a:t> but if I do I make sure it is a secure with a complex password. And even then I encrypt all sensitive information. </a:t>
            </a:r>
            <a:r>
              <a:rPr lang="en-US" sz="2400" b="1" dirty="0">
                <a:solidFill>
                  <a:srgbClr val="C00000"/>
                </a:solidFill>
              </a:rPr>
              <a:t>(3)</a:t>
            </a:r>
          </a:p>
          <a:p>
            <a:pPr>
              <a:buFont typeface="Wingdings" panose="05000000000000000000" pitchFamily="2" charset="2"/>
              <a:buChar char="ü"/>
            </a:pPr>
            <a:r>
              <a:rPr lang="en-US" sz="2400" dirty="0"/>
              <a:t>I never use </a:t>
            </a:r>
            <a:r>
              <a:rPr lang="en-US" sz="2400" dirty="0" err="1"/>
              <a:t>Wi-fi</a:t>
            </a:r>
            <a:r>
              <a:rPr lang="en-US" sz="2400" dirty="0"/>
              <a:t>. </a:t>
            </a:r>
            <a:r>
              <a:rPr lang="en-US" sz="2400" b="1" dirty="0">
                <a:solidFill>
                  <a:srgbClr val="C00000"/>
                </a:solidFill>
              </a:rPr>
              <a:t>(1)</a:t>
            </a:r>
            <a:endParaRPr lang="en-US" sz="1800" b="1" dirty="0">
              <a:solidFill>
                <a:srgbClr val="C00000"/>
              </a:solidFill>
            </a:endParaRPr>
          </a:p>
        </p:txBody>
      </p:sp>
      <p:sp>
        <p:nvSpPr>
          <p:cNvPr id="6" name="Rectangle 2"/>
          <p:cNvSpPr>
            <a:spLocks noGrp="1" noChangeArrowheads="1"/>
          </p:cNvSpPr>
          <p:nvPr>
            <p:ph type="title"/>
          </p:nvPr>
        </p:nvSpPr>
        <p:spPr>
          <a:xfrm>
            <a:off x="-577273" y="167054"/>
            <a:ext cx="8229600" cy="1143000"/>
          </a:xfrm>
        </p:spPr>
        <p:txBody>
          <a:bodyPr/>
          <a:lstStyle/>
          <a:p>
            <a:pPr eaLnBrk="1" hangingPunct="1"/>
            <a:r>
              <a:rPr lang="en-US" altLang="en-US" sz="3600" dirty="0">
                <a:ea typeface="ＭＳ Ｐゴシック" pitchFamily="34" charset="-128"/>
              </a:rPr>
              <a:t>Rate Your Personal Exposure?</a:t>
            </a:r>
          </a:p>
        </p:txBody>
      </p:sp>
    </p:spTree>
    <p:extLst>
      <p:ext uri="{BB962C8B-B14F-4D97-AF65-F5344CB8AC3E}">
        <p14:creationId xmlns:p14="http://schemas.microsoft.com/office/powerpoint/2010/main" val="45765925"/>
      </p:ext>
    </p:extLst>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idx="1"/>
          </p:nvPr>
        </p:nvSpPr>
        <p:spPr>
          <a:xfrm>
            <a:off x="1063870" y="1028700"/>
            <a:ext cx="7429500" cy="5600700"/>
          </a:xfrm>
          <a:solidFill>
            <a:schemeClr val="bg1"/>
          </a:solidFill>
        </p:spPr>
        <p:txBody>
          <a:bodyPr/>
          <a:lstStyle/>
          <a:p>
            <a:pPr marL="0" indent="0">
              <a:buNone/>
            </a:pPr>
            <a:r>
              <a:rPr lang="en-US" sz="2400" b="1" dirty="0"/>
              <a:t>Passwords</a:t>
            </a:r>
          </a:p>
          <a:p>
            <a:pPr marL="0" indent="0">
              <a:buNone/>
            </a:pPr>
            <a:r>
              <a:rPr lang="en-US" sz="2400" dirty="0"/>
              <a:t>Select the statement that best describes your approach to passwords.</a:t>
            </a:r>
          </a:p>
          <a:p>
            <a:pPr>
              <a:buFont typeface="Wingdings" panose="05000000000000000000" pitchFamily="2" charset="2"/>
              <a:buChar char="ü"/>
            </a:pPr>
            <a:r>
              <a:rPr lang="en-US" sz="2400" dirty="0"/>
              <a:t>I view passwords as a necessary evil and use ones I can easily remember and reuse whenever possible. </a:t>
            </a:r>
            <a:r>
              <a:rPr lang="en-US" sz="2400" b="1" dirty="0">
                <a:solidFill>
                  <a:srgbClr val="C00000"/>
                </a:solidFill>
              </a:rPr>
              <a:t>(10)</a:t>
            </a:r>
          </a:p>
          <a:p>
            <a:pPr>
              <a:buFont typeface="Wingdings" panose="05000000000000000000" pitchFamily="2" charset="2"/>
              <a:buChar char="ü"/>
            </a:pPr>
            <a:r>
              <a:rPr lang="en-US" sz="2400" dirty="0"/>
              <a:t>I view passwords as necessary and use ones I can remember. </a:t>
            </a:r>
            <a:r>
              <a:rPr lang="en-US" sz="2400" b="1" dirty="0">
                <a:solidFill>
                  <a:srgbClr val="C00000"/>
                </a:solidFill>
              </a:rPr>
              <a:t>(8)</a:t>
            </a:r>
          </a:p>
          <a:p>
            <a:pPr>
              <a:buFont typeface="Wingdings" panose="05000000000000000000" pitchFamily="2" charset="2"/>
              <a:buChar char="ü"/>
            </a:pPr>
            <a:r>
              <a:rPr lang="en-US" sz="2400" dirty="0"/>
              <a:t>I understand the need for passwords and do my best to create good ones. </a:t>
            </a:r>
            <a:r>
              <a:rPr lang="en-US" sz="2400" b="1" dirty="0">
                <a:solidFill>
                  <a:srgbClr val="C00000"/>
                </a:solidFill>
              </a:rPr>
              <a:t>(5)</a:t>
            </a:r>
          </a:p>
          <a:p>
            <a:pPr>
              <a:buFont typeface="Wingdings" panose="05000000000000000000" pitchFamily="2" charset="2"/>
              <a:buChar char="ü"/>
            </a:pPr>
            <a:r>
              <a:rPr lang="en-US" sz="2400" dirty="0"/>
              <a:t>I have a system for creating and using complex passwords. I change them frequently and always change default settings as well. </a:t>
            </a:r>
            <a:r>
              <a:rPr lang="en-US" sz="2400" b="1" dirty="0">
                <a:solidFill>
                  <a:srgbClr val="C00000"/>
                </a:solidFill>
              </a:rPr>
              <a:t>(1)</a:t>
            </a:r>
          </a:p>
        </p:txBody>
      </p:sp>
      <p:sp>
        <p:nvSpPr>
          <p:cNvPr id="6" name="Rectangle 2"/>
          <p:cNvSpPr>
            <a:spLocks noGrp="1" noChangeArrowheads="1"/>
          </p:cNvSpPr>
          <p:nvPr>
            <p:ph type="title"/>
          </p:nvPr>
        </p:nvSpPr>
        <p:spPr>
          <a:xfrm>
            <a:off x="-577273" y="167054"/>
            <a:ext cx="8229600" cy="861646"/>
          </a:xfrm>
        </p:spPr>
        <p:txBody>
          <a:bodyPr/>
          <a:lstStyle/>
          <a:p>
            <a:pPr eaLnBrk="1" hangingPunct="1"/>
            <a:r>
              <a:rPr lang="en-US" altLang="en-US" sz="3600" dirty="0">
                <a:ea typeface="ＭＳ Ｐゴシック" pitchFamily="34" charset="-128"/>
              </a:rPr>
              <a:t>Rate Your Personal Exposure?</a:t>
            </a:r>
          </a:p>
        </p:txBody>
      </p:sp>
    </p:spTree>
    <p:extLst>
      <p:ext uri="{BB962C8B-B14F-4D97-AF65-F5344CB8AC3E}">
        <p14:creationId xmlns:p14="http://schemas.microsoft.com/office/powerpoint/2010/main" val="1895062924"/>
      </p:ext>
    </p:extLst>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idx="1"/>
          </p:nvPr>
        </p:nvSpPr>
        <p:spPr>
          <a:xfrm>
            <a:off x="1063870" y="1028700"/>
            <a:ext cx="7429500" cy="5600700"/>
          </a:xfrm>
          <a:solidFill>
            <a:schemeClr val="bg1"/>
          </a:solidFill>
        </p:spPr>
        <p:txBody>
          <a:bodyPr/>
          <a:lstStyle/>
          <a:p>
            <a:pPr marL="0" indent="0">
              <a:buNone/>
            </a:pPr>
            <a:r>
              <a:rPr lang="en-US" sz="2400" b="1" dirty="0"/>
              <a:t>BYOD Activity</a:t>
            </a:r>
          </a:p>
          <a:p>
            <a:pPr marL="0" indent="0">
              <a:buNone/>
            </a:pPr>
            <a:r>
              <a:rPr lang="en-US" sz="2400" dirty="0"/>
              <a:t>Choose the statement that best describes how you use your own device when at work.</a:t>
            </a:r>
          </a:p>
          <a:p>
            <a:pPr>
              <a:buFont typeface="Wingdings" panose="05000000000000000000" pitchFamily="2" charset="2"/>
              <a:buChar char="ü"/>
            </a:pPr>
            <a:r>
              <a:rPr lang="en-US" sz="2400" dirty="0"/>
              <a:t>I much prefer to use my own device at work and connect it to the work network despite the IT department saying I can’t and work around their security. </a:t>
            </a:r>
            <a:r>
              <a:rPr lang="en-US" sz="2400" b="1" dirty="0">
                <a:solidFill>
                  <a:srgbClr val="C00000"/>
                </a:solidFill>
              </a:rPr>
              <a:t>(10)</a:t>
            </a:r>
          </a:p>
          <a:p>
            <a:pPr>
              <a:buFont typeface="Wingdings" panose="05000000000000000000" pitchFamily="2" charset="2"/>
              <a:buChar char="ü"/>
            </a:pPr>
            <a:r>
              <a:rPr lang="en-US" sz="2400" dirty="0"/>
              <a:t>I prefer to use my own device at work and connect it to the work network and work within the IT department guidelines. </a:t>
            </a:r>
            <a:r>
              <a:rPr lang="en-US" sz="2400" b="1" dirty="0">
                <a:solidFill>
                  <a:srgbClr val="C00000"/>
                </a:solidFill>
              </a:rPr>
              <a:t>(8)</a:t>
            </a:r>
          </a:p>
          <a:p>
            <a:pPr>
              <a:buFont typeface="Wingdings" panose="05000000000000000000" pitchFamily="2" charset="2"/>
              <a:buChar char="ü"/>
            </a:pPr>
            <a:r>
              <a:rPr lang="en-US" sz="2400" dirty="0"/>
              <a:t>I occasionally use my own device at work and connect it to the work network using the portals and security provided by our IT department. </a:t>
            </a:r>
            <a:r>
              <a:rPr lang="en-US" sz="2400" b="1" dirty="0">
                <a:solidFill>
                  <a:srgbClr val="C00000"/>
                </a:solidFill>
              </a:rPr>
              <a:t>(5)</a:t>
            </a:r>
          </a:p>
          <a:p>
            <a:pPr>
              <a:buFont typeface="Wingdings" panose="05000000000000000000" pitchFamily="2" charset="2"/>
              <a:buChar char="ü"/>
            </a:pPr>
            <a:r>
              <a:rPr lang="en-US" sz="2400" dirty="0"/>
              <a:t>I never use my own devices on the work network. </a:t>
            </a:r>
            <a:r>
              <a:rPr lang="en-US" sz="2400" b="1" dirty="0">
                <a:solidFill>
                  <a:srgbClr val="C00000"/>
                </a:solidFill>
              </a:rPr>
              <a:t>(2)</a:t>
            </a:r>
            <a:endParaRPr lang="en-US" sz="1400" b="1" dirty="0">
              <a:solidFill>
                <a:srgbClr val="C00000"/>
              </a:solidFill>
            </a:endParaRPr>
          </a:p>
        </p:txBody>
      </p:sp>
      <p:sp>
        <p:nvSpPr>
          <p:cNvPr id="6" name="Rectangle 2"/>
          <p:cNvSpPr>
            <a:spLocks noGrp="1" noChangeArrowheads="1"/>
          </p:cNvSpPr>
          <p:nvPr>
            <p:ph type="title"/>
          </p:nvPr>
        </p:nvSpPr>
        <p:spPr>
          <a:xfrm>
            <a:off x="-577273" y="167054"/>
            <a:ext cx="8229600" cy="861646"/>
          </a:xfrm>
        </p:spPr>
        <p:txBody>
          <a:bodyPr/>
          <a:lstStyle/>
          <a:p>
            <a:pPr eaLnBrk="1" hangingPunct="1"/>
            <a:r>
              <a:rPr lang="en-US" altLang="en-US" sz="3600" dirty="0">
                <a:ea typeface="ＭＳ Ｐゴシック" pitchFamily="34" charset="-128"/>
              </a:rPr>
              <a:t>Rate Your Personal Exposure?</a:t>
            </a:r>
          </a:p>
        </p:txBody>
      </p:sp>
    </p:spTree>
    <p:extLst>
      <p:ext uri="{BB962C8B-B14F-4D97-AF65-F5344CB8AC3E}">
        <p14:creationId xmlns:p14="http://schemas.microsoft.com/office/powerpoint/2010/main" val="2108166461"/>
      </p:ext>
    </p:extLst>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idx="1"/>
          </p:nvPr>
        </p:nvSpPr>
        <p:spPr>
          <a:xfrm>
            <a:off x="1063870" y="1028700"/>
            <a:ext cx="7429500" cy="5600700"/>
          </a:xfrm>
          <a:solidFill>
            <a:schemeClr val="bg1"/>
          </a:solidFill>
        </p:spPr>
        <p:txBody>
          <a:bodyPr/>
          <a:lstStyle/>
          <a:p>
            <a:pPr marL="0" indent="0">
              <a:buNone/>
            </a:pPr>
            <a:r>
              <a:rPr lang="en-US" sz="2400" b="1" dirty="0"/>
              <a:t>BYOD Activity</a:t>
            </a:r>
          </a:p>
          <a:p>
            <a:pPr marL="0" indent="0">
              <a:buNone/>
            </a:pPr>
            <a:r>
              <a:rPr lang="en-US" sz="2400" dirty="0"/>
              <a:t>Choose the statement that best describes how you use your own device when at work.</a:t>
            </a:r>
          </a:p>
          <a:p>
            <a:pPr>
              <a:buFont typeface="Wingdings" panose="05000000000000000000" pitchFamily="2" charset="2"/>
              <a:buChar char="ü"/>
            </a:pPr>
            <a:r>
              <a:rPr lang="en-US" sz="2400" dirty="0"/>
              <a:t>I much prefer to use my own device at work and connect it to the work network despite the IT department saying I can’t and work around their security. </a:t>
            </a:r>
            <a:r>
              <a:rPr lang="en-US" sz="2400" b="1" dirty="0">
                <a:solidFill>
                  <a:srgbClr val="C00000"/>
                </a:solidFill>
              </a:rPr>
              <a:t>(10)</a:t>
            </a:r>
          </a:p>
          <a:p>
            <a:pPr>
              <a:buFont typeface="Wingdings" panose="05000000000000000000" pitchFamily="2" charset="2"/>
              <a:buChar char="ü"/>
            </a:pPr>
            <a:r>
              <a:rPr lang="en-US" sz="2400" dirty="0"/>
              <a:t>I prefer to use my own device at work and connect it to the work network and work within the </a:t>
            </a:r>
            <a:r>
              <a:rPr lang="en-US" sz="2400" dirty="0" err="1"/>
              <a:t>the</a:t>
            </a:r>
            <a:r>
              <a:rPr lang="en-US" sz="2400" dirty="0"/>
              <a:t> IT department guidelines. </a:t>
            </a:r>
            <a:r>
              <a:rPr lang="en-US" sz="2400" b="1" dirty="0">
                <a:solidFill>
                  <a:srgbClr val="C00000"/>
                </a:solidFill>
              </a:rPr>
              <a:t>(8)</a:t>
            </a:r>
          </a:p>
          <a:p>
            <a:pPr>
              <a:buFont typeface="Wingdings" panose="05000000000000000000" pitchFamily="2" charset="2"/>
              <a:buChar char="ü"/>
            </a:pPr>
            <a:r>
              <a:rPr lang="en-US" sz="2400" dirty="0"/>
              <a:t>I occasionally use my own device at work and connect it to the work network using the portals and security provided by our IT department. </a:t>
            </a:r>
            <a:r>
              <a:rPr lang="en-US" sz="2400" b="1" dirty="0">
                <a:solidFill>
                  <a:srgbClr val="C00000"/>
                </a:solidFill>
              </a:rPr>
              <a:t>(5)</a:t>
            </a:r>
          </a:p>
          <a:p>
            <a:pPr>
              <a:buFont typeface="Wingdings" panose="05000000000000000000" pitchFamily="2" charset="2"/>
              <a:buChar char="ü"/>
            </a:pPr>
            <a:r>
              <a:rPr lang="en-US" sz="2400" dirty="0"/>
              <a:t>I never use my own devices on the work network. </a:t>
            </a:r>
            <a:r>
              <a:rPr lang="en-US" sz="2400" b="1" dirty="0">
                <a:solidFill>
                  <a:srgbClr val="C00000"/>
                </a:solidFill>
              </a:rPr>
              <a:t>(2)</a:t>
            </a:r>
            <a:endParaRPr lang="en-US" sz="1400" b="1" dirty="0">
              <a:solidFill>
                <a:srgbClr val="C00000"/>
              </a:solidFill>
            </a:endParaRPr>
          </a:p>
        </p:txBody>
      </p:sp>
      <p:sp>
        <p:nvSpPr>
          <p:cNvPr id="6" name="Rectangle 2"/>
          <p:cNvSpPr>
            <a:spLocks noGrp="1" noChangeArrowheads="1"/>
          </p:cNvSpPr>
          <p:nvPr>
            <p:ph type="title"/>
          </p:nvPr>
        </p:nvSpPr>
        <p:spPr>
          <a:xfrm>
            <a:off x="-577273" y="167054"/>
            <a:ext cx="8229600" cy="861646"/>
          </a:xfrm>
        </p:spPr>
        <p:txBody>
          <a:bodyPr/>
          <a:lstStyle/>
          <a:p>
            <a:pPr eaLnBrk="1" hangingPunct="1"/>
            <a:r>
              <a:rPr lang="en-US" altLang="en-US" sz="3600" dirty="0">
                <a:ea typeface="ＭＳ Ｐゴシック" pitchFamily="34" charset="-128"/>
              </a:rPr>
              <a:t>Rate Your Personal Exposure?</a:t>
            </a:r>
          </a:p>
        </p:txBody>
      </p:sp>
    </p:spTree>
    <p:extLst>
      <p:ext uri="{BB962C8B-B14F-4D97-AF65-F5344CB8AC3E}">
        <p14:creationId xmlns:p14="http://schemas.microsoft.com/office/powerpoint/2010/main" val="3539948877"/>
      </p:ext>
    </p:extLst>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idx="1"/>
          </p:nvPr>
        </p:nvSpPr>
        <p:spPr>
          <a:xfrm>
            <a:off x="1063870" y="1028700"/>
            <a:ext cx="7429500" cy="5600700"/>
          </a:xfrm>
          <a:solidFill>
            <a:schemeClr val="bg1"/>
          </a:solidFill>
        </p:spPr>
        <p:txBody>
          <a:bodyPr/>
          <a:lstStyle/>
          <a:p>
            <a:pPr marL="0" indent="0">
              <a:buNone/>
            </a:pPr>
            <a:r>
              <a:rPr lang="en-US" sz="2200" b="1" dirty="0">
                <a:latin typeface="+mj-lt"/>
              </a:rPr>
              <a:t>Cloud Computing</a:t>
            </a:r>
          </a:p>
          <a:p>
            <a:pPr marL="0" indent="0">
              <a:buNone/>
            </a:pPr>
            <a:r>
              <a:rPr lang="en-US" sz="2200" dirty="0">
                <a:latin typeface="+mj-lt"/>
              </a:rPr>
              <a:t>Choose the statement that best describes how you use “cloud” resources. (</a:t>
            </a:r>
            <a:r>
              <a:rPr lang="en-US" sz="2200" dirty="0" err="1">
                <a:latin typeface="+mj-lt"/>
              </a:rPr>
              <a:t>Onedrive</a:t>
            </a:r>
            <a:r>
              <a:rPr lang="en-US" sz="2200" dirty="0">
                <a:latin typeface="+mj-lt"/>
              </a:rPr>
              <a:t>, </a:t>
            </a:r>
            <a:r>
              <a:rPr lang="en-US" sz="2200" dirty="0" err="1">
                <a:latin typeface="+mj-lt"/>
              </a:rPr>
              <a:t>GooglePic</a:t>
            </a:r>
            <a:r>
              <a:rPr lang="en-US" sz="2200" dirty="0">
                <a:latin typeface="+mj-lt"/>
              </a:rPr>
              <a:t>, Dropbox)</a:t>
            </a:r>
          </a:p>
          <a:p>
            <a:pPr>
              <a:buFont typeface="Wingdings" panose="05000000000000000000" pitchFamily="2" charset="2"/>
              <a:buChar char="ü"/>
            </a:pPr>
            <a:r>
              <a:rPr lang="en-US" sz="2200" dirty="0">
                <a:latin typeface="+mj-lt"/>
              </a:rPr>
              <a:t>I make extensive use of cloud resources both in my personal life and for work as well. It makes it much easier to upload work to the cloud so I can work on it in the evenings or weekends. </a:t>
            </a:r>
            <a:r>
              <a:rPr lang="en-US" sz="2200" b="1" dirty="0">
                <a:solidFill>
                  <a:srgbClr val="C00000"/>
                </a:solidFill>
                <a:latin typeface="+mj-lt"/>
              </a:rPr>
              <a:t>(10)</a:t>
            </a:r>
          </a:p>
          <a:p>
            <a:pPr>
              <a:buFont typeface="Wingdings" panose="05000000000000000000" pitchFamily="2" charset="2"/>
              <a:buChar char="ü"/>
            </a:pPr>
            <a:r>
              <a:rPr lang="en-US" sz="2200" dirty="0">
                <a:latin typeface="+mj-lt"/>
              </a:rPr>
              <a:t>I use cloud resources both in my personal life and for work. I occasionally upload work to the cloud so I can work on it in the evenings or weekends. </a:t>
            </a:r>
            <a:r>
              <a:rPr lang="en-US" sz="2200" b="1" dirty="0">
                <a:solidFill>
                  <a:srgbClr val="C00000"/>
                </a:solidFill>
                <a:latin typeface="+mj-lt"/>
              </a:rPr>
              <a:t>(8)</a:t>
            </a:r>
          </a:p>
          <a:p>
            <a:pPr>
              <a:buFont typeface="Wingdings" panose="05000000000000000000" pitchFamily="2" charset="2"/>
              <a:buChar char="ü"/>
            </a:pPr>
            <a:r>
              <a:rPr lang="en-US" sz="2200" dirty="0">
                <a:latin typeface="+mj-lt"/>
              </a:rPr>
              <a:t>I use cloud resources for my personal life but not for work unless it is part of the approved work environment. I never upload work to the cloud so I can work on it in the evenings or weekends. </a:t>
            </a:r>
            <a:r>
              <a:rPr lang="en-US" sz="2200" b="1" dirty="0">
                <a:solidFill>
                  <a:srgbClr val="C00000"/>
                </a:solidFill>
                <a:latin typeface="+mj-lt"/>
              </a:rPr>
              <a:t>(4)</a:t>
            </a:r>
          </a:p>
          <a:p>
            <a:pPr>
              <a:buFont typeface="Wingdings" panose="05000000000000000000" pitchFamily="2" charset="2"/>
              <a:buChar char="ü"/>
            </a:pPr>
            <a:r>
              <a:rPr lang="en-US" sz="2200" dirty="0">
                <a:latin typeface="+mj-lt"/>
              </a:rPr>
              <a:t>I do not use any cloud resources. </a:t>
            </a:r>
            <a:r>
              <a:rPr lang="en-US" sz="2200" b="1" dirty="0">
                <a:solidFill>
                  <a:srgbClr val="C00000"/>
                </a:solidFill>
                <a:latin typeface="+mj-lt"/>
              </a:rPr>
              <a:t>(1)</a:t>
            </a:r>
          </a:p>
        </p:txBody>
      </p:sp>
      <p:sp>
        <p:nvSpPr>
          <p:cNvPr id="6" name="Rectangle 2"/>
          <p:cNvSpPr>
            <a:spLocks noGrp="1" noChangeArrowheads="1"/>
          </p:cNvSpPr>
          <p:nvPr>
            <p:ph type="title"/>
          </p:nvPr>
        </p:nvSpPr>
        <p:spPr>
          <a:xfrm>
            <a:off x="-577273" y="167054"/>
            <a:ext cx="8229600" cy="861646"/>
          </a:xfrm>
        </p:spPr>
        <p:txBody>
          <a:bodyPr/>
          <a:lstStyle/>
          <a:p>
            <a:pPr eaLnBrk="1" hangingPunct="1"/>
            <a:r>
              <a:rPr lang="en-US" altLang="en-US" sz="3600" dirty="0">
                <a:ea typeface="ＭＳ Ｐゴシック" pitchFamily="34" charset="-128"/>
              </a:rPr>
              <a:t>Rate Your Personal Exposure?</a:t>
            </a:r>
          </a:p>
        </p:txBody>
      </p:sp>
    </p:spTree>
    <p:extLst>
      <p:ext uri="{BB962C8B-B14F-4D97-AF65-F5344CB8AC3E}">
        <p14:creationId xmlns:p14="http://schemas.microsoft.com/office/powerpoint/2010/main" val="2788234292"/>
      </p:ext>
    </p:extLst>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3271" y="2904565"/>
            <a:ext cx="8229600" cy="1143000"/>
          </a:xfrm>
        </p:spPr>
        <p:txBody>
          <a:bodyPr/>
          <a:lstStyle/>
          <a:p>
            <a:r>
              <a:rPr lang="en-US" dirty="0"/>
              <a:t>Add up the scores in </a:t>
            </a:r>
            <a:r>
              <a:rPr lang="en-US" b="1" dirty="0">
                <a:solidFill>
                  <a:srgbClr val="FF0000"/>
                </a:solidFill>
              </a:rPr>
              <a:t>RED</a:t>
            </a:r>
          </a:p>
        </p:txBody>
      </p:sp>
    </p:spTree>
    <p:extLst>
      <p:ext uri="{BB962C8B-B14F-4D97-AF65-F5344CB8AC3E}">
        <p14:creationId xmlns:p14="http://schemas.microsoft.com/office/powerpoint/2010/main" val="1122697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 you Like Statistics / Metrics?</a:t>
            </a:r>
          </a:p>
        </p:txBody>
      </p:sp>
      <p:sp>
        <p:nvSpPr>
          <p:cNvPr id="3" name="Content Placeholder 2"/>
          <p:cNvSpPr>
            <a:spLocks noGrp="1"/>
          </p:cNvSpPr>
          <p:nvPr>
            <p:ph idx="1"/>
          </p:nvPr>
        </p:nvSpPr>
        <p:spPr>
          <a:xfrm>
            <a:off x="1240971" y="1600200"/>
            <a:ext cx="8229600" cy="4525963"/>
          </a:xfrm>
        </p:spPr>
        <p:txBody>
          <a:bodyPr/>
          <a:lstStyle/>
          <a:p>
            <a:r>
              <a:rPr lang="en-US" dirty="0"/>
              <a:t>Thing to consider:</a:t>
            </a:r>
          </a:p>
          <a:p>
            <a:pPr lvl="1"/>
            <a:r>
              <a:rPr lang="en-US" sz="3200" dirty="0"/>
              <a:t>What is the purpose or the Metric?</a:t>
            </a:r>
          </a:p>
          <a:p>
            <a:pPr lvl="1"/>
            <a:r>
              <a:rPr lang="en-US" sz="3200" dirty="0"/>
              <a:t>Scare / FUD / Support for more staff? </a:t>
            </a:r>
          </a:p>
          <a:p>
            <a:pPr lvl="1"/>
            <a:r>
              <a:rPr lang="en-US" sz="3200" dirty="0"/>
              <a:t>Defend a project</a:t>
            </a:r>
          </a:p>
        </p:txBody>
      </p:sp>
    </p:spTree>
    <p:extLst>
      <p:ext uri="{BB962C8B-B14F-4D97-AF65-F5344CB8AC3E}">
        <p14:creationId xmlns:p14="http://schemas.microsoft.com/office/powerpoint/2010/main" val="77893976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idx="1"/>
          </p:nvPr>
        </p:nvSpPr>
        <p:spPr>
          <a:xfrm>
            <a:off x="1072662" y="1055077"/>
            <a:ext cx="6981092" cy="7323992"/>
          </a:xfrm>
          <a:solidFill>
            <a:schemeClr val="bg1"/>
          </a:solidFill>
        </p:spPr>
        <p:txBody>
          <a:bodyPr/>
          <a:lstStyle/>
          <a:p>
            <a:pPr>
              <a:buFont typeface="Wingdings" panose="05000000000000000000" pitchFamily="2" charset="2"/>
              <a:buChar char="Ø"/>
            </a:pPr>
            <a:r>
              <a:rPr lang="en-US" sz="2800" dirty="0"/>
              <a:t>Highest Cyber Exposure </a:t>
            </a:r>
            <a:r>
              <a:rPr lang="en-US" sz="2800" b="1" dirty="0">
                <a:solidFill>
                  <a:srgbClr val="C00000"/>
                </a:solidFill>
              </a:rPr>
              <a:t>(100-80)</a:t>
            </a:r>
            <a:endParaRPr lang="en-US" sz="2800" dirty="0"/>
          </a:p>
          <a:p>
            <a:pPr lvl="1" indent="-342900">
              <a:buFont typeface="Wingdings" panose="05000000000000000000" pitchFamily="2" charset="2"/>
              <a:buChar char="Ø"/>
            </a:pPr>
            <a:r>
              <a:rPr lang="en-US" sz="2000" dirty="0"/>
              <a:t>You certainly like to live large but this carries with it the likelihood you will run into some of the cyber predators in the near future. You can only lessen your exposure by modifying your behavior but based on your responses you won’t like doing that. We strongly recommend you consider changing your cyber behavior.</a:t>
            </a:r>
          </a:p>
          <a:p>
            <a:pPr>
              <a:buFont typeface="Wingdings" panose="05000000000000000000" pitchFamily="2" charset="2"/>
              <a:buChar char="Ø"/>
            </a:pPr>
            <a:r>
              <a:rPr lang="en-US" sz="2800" dirty="0"/>
              <a:t>High/Moderate Cyber Exposure </a:t>
            </a:r>
            <a:r>
              <a:rPr lang="en-US" sz="2800" b="1" dirty="0">
                <a:solidFill>
                  <a:srgbClr val="C00000"/>
                </a:solidFill>
              </a:rPr>
              <a:t>(79-60) </a:t>
            </a:r>
            <a:endParaRPr lang="en-US" sz="2800" dirty="0"/>
          </a:p>
          <a:p>
            <a:pPr lvl="1" indent="-342900">
              <a:buFont typeface="Wingdings" panose="05000000000000000000" pitchFamily="2" charset="2"/>
              <a:buChar char="Ø"/>
            </a:pPr>
            <a:r>
              <a:rPr lang="en-US" sz="2000" dirty="0"/>
              <a:t>Your responses tell us that it is more than likely you will run into some of the cyber predators in the near future. You can lessen your cyber exposure by modifying your behavior and implementing some additional protections the choice is yours. We recommend you consider changing your cyber behavior.</a:t>
            </a:r>
          </a:p>
          <a:p>
            <a:endParaRPr lang="en-US" sz="2800" dirty="0"/>
          </a:p>
        </p:txBody>
      </p:sp>
      <p:sp>
        <p:nvSpPr>
          <p:cNvPr id="6" name="Rectangle 2"/>
          <p:cNvSpPr>
            <a:spLocks noGrp="1" noChangeArrowheads="1"/>
          </p:cNvSpPr>
          <p:nvPr>
            <p:ph type="title"/>
          </p:nvPr>
        </p:nvSpPr>
        <p:spPr>
          <a:xfrm>
            <a:off x="-577273" y="167054"/>
            <a:ext cx="8229600" cy="861646"/>
          </a:xfrm>
        </p:spPr>
        <p:txBody>
          <a:bodyPr/>
          <a:lstStyle/>
          <a:p>
            <a:pPr eaLnBrk="1" hangingPunct="1"/>
            <a:r>
              <a:rPr lang="en-US" altLang="en-US" sz="3600" dirty="0">
                <a:ea typeface="ＭＳ Ｐゴシック" pitchFamily="34" charset="-128"/>
              </a:rPr>
              <a:t>Score Personal Exposure?</a:t>
            </a:r>
          </a:p>
        </p:txBody>
      </p:sp>
    </p:spTree>
    <p:extLst>
      <p:ext uri="{BB962C8B-B14F-4D97-AF65-F5344CB8AC3E}">
        <p14:creationId xmlns:p14="http://schemas.microsoft.com/office/powerpoint/2010/main" val="2583113607"/>
      </p:ext>
    </p:extLst>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idx="1"/>
          </p:nvPr>
        </p:nvSpPr>
        <p:spPr>
          <a:xfrm>
            <a:off x="1178168" y="1142999"/>
            <a:ext cx="7051431" cy="5451232"/>
          </a:xfrm>
          <a:solidFill>
            <a:schemeClr val="bg1"/>
          </a:solidFill>
        </p:spPr>
        <p:txBody>
          <a:bodyPr/>
          <a:lstStyle/>
          <a:p>
            <a:pPr>
              <a:buFont typeface="Wingdings" panose="05000000000000000000" pitchFamily="2" charset="2"/>
              <a:buChar char="Ø"/>
            </a:pPr>
            <a:r>
              <a:rPr lang="en-US" sz="2400" dirty="0"/>
              <a:t>Moderate Cyber Exposure </a:t>
            </a:r>
            <a:r>
              <a:rPr lang="en-US" sz="2400" b="1" dirty="0">
                <a:solidFill>
                  <a:srgbClr val="C00000"/>
                </a:solidFill>
              </a:rPr>
              <a:t>(59-40) </a:t>
            </a:r>
            <a:r>
              <a:rPr lang="en-US" sz="2400" dirty="0"/>
              <a:t>- </a:t>
            </a:r>
            <a:r>
              <a:rPr lang="en-US" sz="1800" dirty="0"/>
              <a:t>Your behavior tells us that you may run into some of the cyber predators in the future. You can lessen your exposure by modifying your behavior and adopting some additional protections. We encourage you to consider changing your cyber behavior</a:t>
            </a:r>
            <a:endParaRPr lang="en-US" sz="2400" dirty="0"/>
          </a:p>
          <a:p>
            <a:pPr>
              <a:buFont typeface="Wingdings" panose="05000000000000000000" pitchFamily="2" charset="2"/>
              <a:buChar char="Ø"/>
            </a:pPr>
            <a:r>
              <a:rPr lang="en-US" sz="2400" dirty="0"/>
              <a:t>Moderate/Low Cyber Exposure </a:t>
            </a:r>
            <a:r>
              <a:rPr lang="en-US" sz="2400" b="1" dirty="0">
                <a:solidFill>
                  <a:srgbClr val="C00000"/>
                </a:solidFill>
              </a:rPr>
              <a:t>(39-20) </a:t>
            </a:r>
            <a:r>
              <a:rPr lang="en-US" sz="2400" dirty="0"/>
              <a:t>- </a:t>
            </a:r>
            <a:r>
              <a:rPr lang="en-US" sz="1800" dirty="0"/>
              <a:t>You have, by your own behavior lowered your cyber exposures. However, realize that no one, if they participate in the cyber environment, can eliminate all exposure. Keep working to improve your behaviors and it is likely the cyber predators will look for easier targets. Remember the old joke you don’t have to out run the bear just your companion.</a:t>
            </a:r>
            <a:endParaRPr lang="en-US" sz="2400" dirty="0"/>
          </a:p>
          <a:p>
            <a:pPr>
              <a:buFont typeface="Wingdings" panose="05000000000000000000" pitchFamily="2" charset="2"/>
              <a:buChar char="Ø"/>
            </a:pPr>
            <a:r>
              <a:rPr lang="en-US" sz="2400" dirty="0"/>
              <a:t>Lowest </a:t>
            </a:r>
            <a:r>
              <a:rPr lang="en-US" sz="2400" b="1" dirty="0">
                <a:solidFill>
                  <a:srgbClr val="C00000"/>
                </a:solidFill>
              </a:rPr>
              <a:t>(19-10) </a:t>
            </a:r>
            <a:r>
              <a:rPr lang="en-US" sz="2400" dirty="0"/>
              <a:t>– </a:t>
            </a:r>
            <a:r>
              <a:rPr lang="en-US" sz="1800" dirty="0"/>
              <a:t>You have, by your own behavior minimized you cyber exposures. However, realize that no one, if they participate in the cyber environment, can eliminate all exposure. Keep up your good work and it is likely the cyber predators will look for easier targets.</a:t>
            </a:r>
          </a:p>
        </p:txBody>
      </p:sp>
      <p:sp>
        <p:nvSpPr>
          <p:cNvPr id="6" name="Rectangle 2"/>
          <p:cNvSpPr>
            <a:spLocks noGrp="1" noChangeArrowheads="1"/>
          </p:cNvSpPr>
          <p:nvPr>
            <p:ph type="title"/>
          </p:nvPr>
        </p:nvSpPr>
        <p:spPr>
          <a:xfrm>
            <a:off x="-577273" y="167054"/>
            <a:ext cx="8229600" cy="861646"/>
          </a:xfrm>
        </p:spPr>
        <p:txBody>
          <a:bodyPr/>
          <a:lstStyle/>
          <a:p>
            <a:pPr eaLnBrk="1" hangingPunct="1"/>
            <a:r>
              <a:rPr lang="en-US" altLang="en-US" sz="3600" dirty="0">
                <a:ea typeface="ＭＳ Ｐゴシック" pitchFamily="34" charset="-128"/>
              </a:rPr>
              <a:t>Score Personal Exposure?</a:t>
            </a:r>
          </a:p>
        </p:txBody>
      </p:sp>
    </p:spTree>
    <p:extLst>
      <p:ext uri="{BB962C8B-B14F-4D97-AF65-F5344CB8AC3E}">
        <p14:creationId xmlns:p14="http://schemas.microsoft.com/office/powerpoint/2010/main" val="1422292999"/>
      </p:ext>
    </p:extLst>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altLang="en-US" dirty="0">
                <a:ea typeface="ＭＳ Ｐゴシック" pitchFamily="34" charset="-128"/>
              </a:rPr>
              <a:t>Resources for Training</a:t>
            </a:r>
          </a:p>
        </p:txBody>
      </p:sp>
      <p:sp>
        <p:nvSpPr>
          <p:cNvPr id="55299" name="Content Placeholder 2"/>
          <p:cNvSpPr>
            <a:spLocks noGrp="1"/>
          </p:cNvSpPr>
          <p:nvPr>
            <p:ph idx="1"/>
          </p:nvPr>
        </p:nvSpPr>
        <p:spPr>
          <a:xfrm>
            <a:off x="1356659" y="1752600"/>
            <a:ext cx="7330141" cy="3941006"/>
          </a:xfrm>
          <a:solidFill>
            <a:schemeClr val="bg1"/>
          </a:solidFill>
        </p:spPr>
        <p:txBody>
          <a:bodyPr/>
          <a:lstStyle/>
          <a:p>
            <a:pPr marL="0" indent="0">
              <a:buNone/>
            </a:pPr>
            <a:r>
              <a:rPr lang="en-US" sz="2400" b="1" dirty="0">
                <a:solidFill>
                  <a:srgbClr val="0070C0"/>
                </a:solidFill>
              </a:rPr>
              <a:t>Tools – CATO – Password Enforcers</a:t>
            </a:r>
          </a:p>
          <a:p>
            <a:pPr marL="0" indent="0">
              <a:buNone/>
            </a:pPr>
            <a:r>
              <a:rPr lang="en-US" sz="1600" b="1" dirty="0">
                <a:solidFill>
                  <a:srgbClr val="0070C0"/>
                </a:solidFill>
                <a:hlinkClick r:id="rId3"/>
              </a:rPr>
              <a:t>https://haveibeenpwned.com/Passwords</a:t>
            </a:r>
            <a:r>
              <a:rPr lang="en-US" sz="1600" b="1" dirty="0">
                <a:solidFill>
                  <a:srgbClr val="0070C0"/>
                </a:solidFill>
              </a:rPr>
              <a:t> </a:t>
            </a:r>
          </a:p>
          <a:p>
            <a:pPr marL="0" indent="0">
              <a:buNone/>
            </a:pPr>
            <a:r>
              <a:rPr lang="en-US" sz="1600" b="1" dirty="0">
                <a:solidFill>
                  <a:srgbClr val="0070C0"/>
                </a:solidFill>
                <a:hlinkClick r:id="rId4"/>
              </a:rPr>
              <a:t>https://spycloud.com/</a:t>
            </a:r>
            <a:endParaRPr lang="en-US" sz="1600" b="1" dirty="0">
              <a:solidFill>
                <a:srgbClr val="0070C0"/>
              </a:solidFill>
            </a:endParaRPr>
          </a:p>
          <a:p>
            <a:pPr marL="0" indent="0">
              <a:buNone/>
            </a:pPr>
            <a:r>
              <a:rPr lang="en-US" sz="1600" b="1" dirty="0">
                <a:solidFill>
                  <a:srgbClr val="0070C0"/>
                </a:solidFill>
                <a:hlinkClick r:id="rId5"/>
              </a:rPr>
              <a:t>https://www.enzoic.com/</a:t>
            </a:r>
            <a:r>
              <a:rPr lang="en-US" sz="1600" b="1" dirty="0">
                <a:solidFill>
                  <a:srgbClr val="0070C0"/>
                </a:solidFill>
              </a:rPr>
              <a:t> </a:t>
            </a:r>
          </a:p>
          <a:p>
            <a:pPr marL="0" indent="0">
              <a:buNone/>
            </a:pPr>
            <a:r>
              <a:rPr lang="en-US" sz="1600" b="1" dirty="0">
                <a:solidFill>
                  <a:srgbClr val="0070C0"/>
                </a:solidFill>
                <a:hlinkClick r:id="rId6"/>
              </a:rPr>
              <a:t>https://www.anixis.com/default.htm</a:t>
            </a:r>
            <a:endParaRPr lang="en-US" sz="1600" b="1" dirty="0">
              <a:solidFill>
                <a:srgbClr val="0070C0"/>
              </a:solidFill>
            </a:endParaRPr>
          </a:p>
          <a:p>
            <a:pPr marL="0" indent="0">
              <a:buNone/>
            </a:pPr>
            <a:endParaRPr lang="en-US" sz="1600" b="1" dirty="0">
              <a:solidFill>
                <a:srgbClr val="0070C0"/>
              </a:solidFill>
            </a:endParaRPr>
          </a:p>
          <a:p>
            <a:pPr marL="0" indent="0">
              <a:buNone/>
            </a:pPr>
            <a:r>
              <a:rPr lang="en-US" sz="2400" b="1" dirty="0">
                <a:solidFill>
                  <a:srgbClr val="0070C0"/>
                </a:solidFill>
              </a:rPr>
              <a:t>How to Tell if a Website is Safe - </a:t>
            </a:r>
            <a:r>
              <a:rPr lang="en-US" altLang="en-US" sz="1600" dirty="0">
                <a:ea typeface="ＭＳ Ｐゴシック" pitchFamily="34" charset="-128"/>
                <a:hlinkClick r:id="rId7"/>
              </a:rPr>
              <a:t>https://www.avg.com/en/signal/website-safety</a:t>
            </a:r>
            <a:r>
              <a:rPr lang="en-US" altLang="en-US" sz="1600" dirty="0">
                <a:ea typeface="ＭＳ Ｐゴシック" pitchFamily="34" charset="-128"/>
              </a:rPr>
              <a:t> </a:t>
            </a:r>
          </a:p>
          <a:p>
            <a:pPr marL="0" indent="0">
              <a:buNone/>
            </a:pPr>
            <a:endParaRPr lang="en-US" altLang="en-US" sz="1600" dirty="0">
              <a:ea typeface="ＭＳ Ｐゴシック" pitchFamily="34" charset="-128"/>
            </a:endParaRPr>
          </a:p>
          <a:p>
            <a:pPr marL="0" indent="0">
              <a:buNone/>
            </a:pPr>
            <a:r>
              <a:rPr lang="en-US" sz="2400" b="1" dirty="0">
                <a:solidFill>
                  <a:srgbClr val="0070C0"/>
                </a:solidFill>
              </a:rPr>
              <a:t>Osterman Research Whitepaper - ROI for </a:t>
            </a:r>
            <a:r>
              <a:rPr lang="en-US" sz="2400" b="1" dirty="0" err="1">
                <a:solidFill>
                  <a:srgbClr val="0070C0"/>
                </a:solidFill>
              </a:rPr>
              <a:t>SecAwareness</a:t>
            </a:r>
            <a:r>
              <a:rPr lang="en-US" sz="2400" b="1" dirty="0">
                <a:solidFill>
                  <a:srgbClr val="0070C0"/>
                </a:solidFill>
              </a:rPr>
              <a:t> </a:t>
            </a:r>
            <a:r>
              <a:rPr lang="en-US" sz="1600" b="1" dirty="0">
                <a:solidFill>
                  <a:srgbClr val="0070C0"/>
                </a:solidFill>
                <a:hlinkClick r:id="rId8"/>
              </a:rPr>
              <a:t>https://www2.infosecinstitute.com/l/12882/2019-08-27/frwc2f</a:t>
            </a:r>
            <a:r>
              <a:rPr lang="en-US" sz="1600" b="1" dirty="0">
                <a:solidFill>
                  <a:srgbClr val="0070C0"/>
                </a:solidFill>
              </a:rPr>
              <a:t> </a:t>
            </a:r>
          </a:p>
          <a:p>
            <a:pPr marL="0" indent="0">
              <a:buNone/>
            </a:pPr>
            <a:endParaRPr lang="en-US" altLang="en-US" sz="1600" b="1" dirty="0">
              <a:solidFill>
                <a:srgbClr val="0070C0"/>
              </a:solidFill>
              <a:ea typeface="ＭＳ Ｐゴシック" pitchFamily="34" charset="-128"/>
            </a:endParaRPr>
          </a:p>
        </p:txBody>
      </p:sp>
      <p:sp>
        <p:nvSpPr>
          <p:cNvPr id="55300"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fld id="{7093DA8A-C5D2-4EF9-A20C-7EF78E7752A8}" type="slidenum">
              <a:rPr lang="en-US" altLang="en-US" sz="1200" smtClean="0">
                <a:solidFill>
                  <a:srgbClr val="000000"/>
                </a:solidFill>
              </a:rPr>
              <a:pPr eaLnBrk="1" hangingPunct="1">
                <a:spcBef>
                  <a:spcPct val="0"/>
                </a:spcBef>
                <a:buFontTx/>
                <a:buNone/>
              </a:pPr>
              <a:t>92</a:t>
            </a:fld>
            <a:endParaRPr lang="en-US" altLang="en-US" sz="1200">
              <a:solidFill>
                <a:srgbClr val="000000"/>
              </a:solidFill>
            </a:endParaRPr>
          </a:p>
        </p:txBody>
      </p:sp>
    </p:spTree>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altLang="en-US" dirty="0">
                <a:ea typeface="ＭＳ Ｐゴシック" pitchFamily="34" charset="-128"/>
              </a:rPr>
              <a:t>Resources for Training</a:t>
            </a:r>
          </a:p>
        </p:txBody>
      </p:sp>
      <p:sp>
        <p:nvSpPr>
          <p:cNvPr id="55299" name="Content Placeholder 2"/>
          <p:cNvSpPr>
            <a:spLocks noGrp="1"/>
          </p:cNvSpPr>
          <p:nvPr>
            <p:ph idx="1"/>
          </p:nvPr>
        </p:nvSpPr>
        <p:spPr>
          <a:xfrm>
            <a:off x="797858" y="1903982"/>
            <a:ext cx="8247529" cy="4676112"/>
          </a:xfrm>
          <a:solidFill>
            <a:schemeClr val="bg1"/>
          </a:solidFill>
        </p:spPr>
        <p:txBody>
          <a:bodyPr/>
          <a:lstStyle/>
          <a:p>
            <a:pPr marL="0" indent="0">
              <a:buNone/>
            </a:pPr>
            <a:r>
              <a:rPr lang="en-US" b="1" i="1" u="sng" dirty="0">
                <a:solidFill>
                  <a:srgbClr val="0070C0"/>
                </a:solidFill>
              </a:rPr>
              <a:t>Videos</a:t>
            </a:r>
          </a:p>
          <a:p>
            <a:r>
              <a:rPr lang="en-US" sz="2400" b="1" dirty="0">
                <a:solidFill>
                  <a:srgbClr val="0070C0"/>
                </a:solidFill>
              </a:rPr>
              <a:t>What is 2 Factor?  </a:t>
            </a:r>
            <a:r>
              <a:rPr lang="en-US" sz="1400" b="1" dirty="0">
                <a:solidFill>
                  <a:srgbClr val="0070C0"/>
                </a:solidFill>
                <a:hlinkClick r:id="rId3"/>
              </a:rPr>
              <a:t>https://www.youtube.com/watch?v=EXbjJUD2sH0</a:t>
            </a:r>
            <a:r>
              <a:rPr lang="en-US" sz="1400" b="1" dirty="0">
                <a:solidFill>
                  <a:srgbClr val="0070C0"/>
                </a:solidFill>
              </a:rPr>
              <a:t>  (2 Min)</a:t>
            </a:r>
          </a:p>
          <a:p>
            <a:r>
              <a:rPr lang="en-US" sz="2400" b="1" dirty="0">
                <a:solidFill>
                  <a:srgbClr val="0070C0"/>
                </a:solidFill>
              </a:rPr>
              <a:t>Ellen’s Password Keeper </a:t>
            </a:r>
            <a:r>
              <a:rPr lang="en-US" sz="1400" b="1" dirty="0">
                <a:solidFill>
                  <a:srgbClr val="0070C0"/>
                </a:solidFill>
                <a:hlinkClick r:id="rId4"/>
              </a:rPr>
              <a:t>https://www.youtube.com/watch?v=_u8Rss3W4Wg</a:t>
            </a:r>
            <a:r>
              <a:rPr lang="en-US" sz="1400" b="1" dirty="0">
                <a:solidFill>
                  <a:srgbClr val="0070C0"/>
                </a:solidFill>
              </a:rPr>
              <a:t> </a:t>
            </a:r>
            <a:r>
              <a:rPr lang="en-US" sz="1600" b="1" dirty="0">
                <a:solidFill>
                  <a:srgbClr val="0070C0"/>
                </a:solidFill>
              </a:rPr>
              <a:t>  </a:t>
            </a:r>
            <a:r>
              <a:rPr lang="en-US" sz="1400" b="1" dirty="0">
                <a:solidFill>
                  <a:srgbClr val="0070C0"/>
                </a:solidFill>
              </a:rPr>
              <a:t>(3 min)</a:t>
            </a:r>
          </a:p>
          <a:p>
            <a:r>
              <a:rPr lang="en-US" sz="2400" b="1" dirty="0">
                <a:solidFill>
                  <a:srgbClr val="0070C0"/>
                </a:solidFill>
              </a:rPr>
              <a:t>ATM Skimmers </a:t>
            </a:r>
            <a:r>
              <a:rPr lang="en-US" sz="1400" b="1" dirty="0">
                <a:solidFill>
                  <a:srgbClr val="0070C0"/>
                </a:solidFill>
                <a:hlinkClick r:id="rId5"/>
              </a:rPr>
              <a:t>https://www.youtube.com/watch?v=rgVDRCp6B3Y</a:t>
            </a:r>
            <a:r>
              <a:rPr lang="en-US" sz="1400" b="1" dirty="0">
                <a:solidFill>
                  <a:srgbClr val="0070C0"/>
                </a:solidFill>
              </a:rPr>
              <a:t>   (2 Min) </a:t>
            </a:r>
            <a:endParaRPr lang="en-US" sz="2400" b="1" dirty="0">
              <a:solidFill>
                <a:srgbClr val="0070C0"/>
              </a:solidFill>
            </a:endParaRPr>
          </a:p>
          <a:p>
            <a:r>
              <a:rPr lang="en-US" sz="2400" b="1" dirty="0">
                <a:solidFill>
                  <a:srgbClr val="0070C0"/>
                </a:solidFill>
              </a:rPr>
              <a:t>Cybersecurity 101 produced by PBS Nova: </a:t>
            </a:r>
            <a:r>
              <a:rPr lang="en-US" sz="1400" b="1" dirty="0">
                <a:solidFill>
                  <a:srgbClr val="0070C0"/>
                </a:solidFill>
                <a:hlinkClick r:id="rId6"/>
              </a:rPr>
              <a:t>https://www.youtube.com/watch?v=sdpxddDzXfE</a:t>
            </a:r>
            <a:r>
              <a:rPr lang="en-US" sz="1400" b="1" dirty="0">
                <a:solidFill>
                  <a:srgbClr val="0070C0"/>
                </a:solidFill>
              </a:rPr>
              <a:t> (4 Min)   </a:t>
            </a:r>
          </a:p>
          <a:p>
            <a:pPr marL="0" indent="0">
              <a:buNone/>
            </a:pPr>
            <a:endParaRPr lang="en-US" altLang="en-US" sz="1600" dirty="0">
              <a:ea typeface="ＭＳ Ｐゴシック" pitchFamily="34" charset="-128"/>
            </a:endParaRPr>
          </a:p>
        </p:txBody>
      </p:sp>
      <p:sp>
        <p:nvSpPr>
          <p:cNvPr id="55300"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fld id="{7093DA8A-C5D2-4EF9-A20C-7EF78E7752A8}" type="slidenum">
              <a:rPr lang="en-US" altLang="en-US" sz="1200" smtClean="0">
                <a:solidFill>
                  <a:srgbClr val="000000"/>
                </a:solidFill>
              </a:rPr>
              <a:pPr eaLnBrk="1" hangingPunct="1">
                <a:spcBef>
                  <a:spcPct val="0"/>
                </a:spcBef>
                <a:buFontTx/>
                <a:buNone/>
              </a:pPr>
              <a:t>93</a:t>
            </a:fld>
            <a:endParaRPr lang="en-US" altLang="en-US" sz="1200">
              <a:solidFill>
                <a:srgbClr val="000000"/>
              </a:solidFill>
            </a:endParaRPr>
          </a:p>
        </p:txBody>
      </p:sp>
    </p:spTree>
    <p:extLst>
      <p:ext uri="{BB962C8B-B14F-4D97-AF65-F5344CB8AC3E}">
        <p14:creationId xmlns:p14="http://schemas.microsoft.com/office/powerpoint/2010/main" val="3817099846"/>
      </p:ext>
    </p:extLst>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altLang="en-US" dirty="0">
                <a:ea typeface="ＭＳ Ｐゴシック" pitchFamily="34" charset="-128"/>
              </a:rPr>
              <a:t>Resources for Training</a:t>
            </a:r>
          </a:p>
        </p:txBody>
      </p:sp>
      <p:sp>
        <p:nvSpPr>
          <p:cNvPr id="55299" name="Content Placeholder 2"/>
          <p:cNvSpPr>
            <a:spLocks noGrp="1"/>
          </p:cNvSpPr>
          <p:nvPr>
            <p:ph idx="1"/>
          </p:nvPr>
        </p:nvSpPr>
        <p:spPr>
          <a:xfrm>
            <a:off x="797859" y="1903982"/>
            <a:ext cx="8122024" cy="4676112"/>
          </a:xfrm>
          <a:solidFill>
            <a:schemeClr val="bg1"/>
          </a:solidFill>
        </p:spPr>
        <p:txBody>
          <a:bodyPr/>
          <a:lstStyle/>
          <a:p>
            <a:pPr marL="0" indent="0">
              <a:buNone/>
            </a:pPr>
            <a:r>
              <a:rPr lang="en-US" b="1" i="1" u="sng" dirty="0">
                <a:solidFill>
                  <a:srgbClr val="0070C0"/>
                </a:solidFill>
              </a:rPr>
              <a:t>Other</a:t>
            </a:r>
          </a:p>
          <a:p>
            <a:r>
              <a:rPr lang="en-US" sz="2400" b="1" dirty="0">
                <a:solidFill>
                  <a:schemeClr val="accent1"/>
                </a:solidFill>
              </a:rPr>
              <a:t>Nova Cybersecurity Lab Games  -</a:t>
            </a:r>
            <a:r>
              <a:rPr lang="en-US" sz="2400" dirty="0">
                <a:solidFill>
                  <a:srgbClr val="0070C0"/>
                </a:solidFill>
              </a:rPr>
              <a:t> </a:t>
            </a:r>
            <a:r>
              <a:rPr lang="en-US" sz="1400" b="1" dirty="0">
                <a:solidFill>
                  <a:srgbClr val="0070C0"/>
                </a:solidFill>
                <a:hlinkClick r:id="rId3"/>
              </a:rPr>
              <a:t>http://www.pbs.org/wgbh/nova/labs/lab/cyber/</a:t>
            </a:r>
            <a:r>
              <a:rPr lang="en-US" sz="1400" b="1" dirty="0">
                <a:solidFill>
                  <a:srgbClr val="0070C0"/>
                </a:solidFill>
              </a:rPr>
              <a:t>  </a:t>
            </a:r>
          </a:p>
          <a:p>
            <a:pPr>
              <a:spcBef>
                <a:spcPts val="0"/>
              </a:spcBef>
              <a:spcAft>
                <a:spcPts val="0"/>
              </a:spcAft>
            </a:pPr>
            <a:r>
              <a:rPr lang="en-US" sz="2400" b="1" dirty="0">
                <a:solidFill>
                  <a:schemeClr val="accent1"/>
                </a:solidFill>
                <a:latin typeface="Calibri" panose="020F0502020204030204" pitchFamily="34" charset="0"/>
                <a:ea typeface="Calibri" panose="020F0502020204030204" pitchFamily="34" charset="0"/>
                <a:cs typeface="Consolas" panose="020B0609020204030204" pitchFamily="49" charset="0"/>
              </a:rPr>
              <a:t>Parents Know More - </a:t>
            </a:r>
            <a:r>
              <a:rPr lang="en-US" sz="1400" u="sng" dirty="0">
                <a:solidFill>
                  <a:srgbClr val="0000FF"/>
                </a:solidFill>
                <a:latin typeface="Calibri" panose="020F0502020204030204" pitchFamily="34" charset="0"/>
                <a:ea typeface="Calibri" panose="020F0502020204030204" pitchFamily="34" charset="0"/>
                <a:cs typeface="Consolas" panose="020B0609020204030204" pitchFamily="49" charset="0"/>
                <a:hlinkClick r:id="rId4"/>
              </a:rPr>
              <a:t>http://parentsknowmore.com/resources/</a:t>
            </a:r>
            <a:r>
              <a:rPr lang="en-US" sz="1400" dirty="0">
                <a:latin typeface="Calibri" panose="020F0502020204030204" pitchFamily="34" charset="0"/>
                <a:ea typeface="Calibri" panose="020F0502020204030204" pitchFamily="34" charset="0"/>
                <a:cs typeface="Consolas" panose="020B0609020204030204" pitchFamily="49" charset="0"/>
              </a:rPr>
              <a:t> </a:t>
            </a:r>
          </a:p>
          <a:p>
            <a:pPr>
              <a:spcBef>
                <a:spcPts val="0"/>
              </a:spcBef>
              <a:spcAft>
                <a:spcPts val="0"/>
              </a:spcAft>
            </a:pPr>
            <a:r>
              <a:rPr lang="en-US" sz="2400" b="1" dirty="0">
                <a:solidFill>
                  <a:schemeClr val="accent1"/>
                </a:solidFill>
                <a:latin typeface="Calibri" panose="020F0502020204030204" pitchFamily="34" charset="0"/>
                <a:ea typeface="Calibri" panose="020F0502020204030204" pitchFamily="34" charset="0"/>
                <a:cs typeface="Consolas" panose="020B0609020204030204" pitchFamily="49" charset="0"/>
              </a:rPr>
              <a:t>LIST OF Videos and Games to Help Protect Yourself - </a:t>
            </a:r>
            <a:r>
              <a:rPr lang="en-US" sz="1400" u="sng" dirty="0">
                <a:solidFill>
                  <a:srgbClr val="0000FF"/>
                </a:solidFill>
                <a:latin typeface="Calibri" panose="020F0502020204030204" pitchFamily="34" charset="0"/>
                <a:ea typeface="Calibri" panose="020F0502020204030204" pitchFamily="34" charset="0"/>
                <a:cs typeface="Consolas" panose="020B0609020204030204" pitchFamily="49" charset="0"/>
                <a:hlinkClick r:id="rId5"/>
              </a:rPr>
              <a:t>http://www.onguardonline.gov/media</a:t>
            </a:r>
            <a:r>
              <a:rPr lang="en-US" sz="1400" dirty="0">
                <a:latin typeface="Calibri" panose="020F0502020204030204" pitchFamily="34" charset="0"/>
                <a:ea typeface="Calibri" panose="020F0502020204030204" pitchFamily="34" charset="0"/>
                <a:cs typeface="Consolas" panose="020B0609020204030204" pitchFamily="49" charset="0"/>
                <a:hlinkClick r:id="rId5"/>
              </a:rPr>
              <a:t> \</a:t>
            </a:r>
            <a:endParaRPr lang="en-US" sz="1400" dirty="0">
              <a:latin typeface="Calibri" panose="020F0502020204030204" pitchFamily="34" charset="0"/>
              <a:ea typeface="Calibri" panose="020F0502020204030204" pitchFamily="34" charset="0"/>
              <a:cs typeface="Consolas" panose="020B0609020204030204" pitchFamily="49" charset="0"/>
            </a:endParaRPr>
          </a:p>
          <a:p>
            <a:pPr>
              <a:spcBef>
                <a:spcPts val="0"/>
              </a:spcBef>
              <a:spcAft>
                <a:spcPts val="0"/>
              </a:spcAft>
            </a:pPr>
            <a:r>
              <a:rPr lang="en-US" sz="2400" b="1" dirty="0">
                <a:solidFill>
                  <a:schemeClr val="accent1"/>
                </a:solidFill>
              </a:rPr>
              <a:t>Nova Cybersecurity Lab Games- </a:t>
            </a:r>
            <a:r>
              <a:rPr lang="en-US" sz="1400" b="1" dirty="0">
                <a:solidFill>
                  <a:srgbClr val="0070C0"/>
                </a:solidFill>
                <a:hlinkClick r:id="rId3"/>
              </a:rPr>
              <a:t>http://www.pbs.org/wgbh/nova/labs/lab/cyber/</a:t>
            </a:r>
            <a:r>
              <a:rPr lang="en-US" sz="1400" b="1" dirty="0">
                <a:solidFill>
                  <a:srgbClr val="0070C0"/>
                </a:solidFill>
              </a:rPr>
              <a:t>  </a:t>
            </a:r>
          </a:p>
          <a:p>
            <a:pPr>
              <a:spcBef>
                <a:spcPts val="0"/>
              </a:spcBef>
              <a:spcAft>
                <a:spcPts val="0"/>
              </a:spcAft>
            </a:pPr>
            <a:r>
              <a:rPr lang="en-US" sz="2400" b="1" dirty="0">
                <a:solidFill>
                  <a:schemeClr val="accent1"/>
                </a:solidFill>
                <a:latin typeface="Calibri" panose="020F0502020204030204" pitchFamily="34" charset="0"/>
                <a:ea typeface="Calibri" panose="020F0502020204030204" pitchFamily="34" charset="0"/>
                <a:cs typeface="Consolas" panose="020B0609020204030204" pitchFamily="49" charset="0"/>
              </a:rPr>
              <a:t>Fixes for Identity Theft - </a:t>
            </a:r>
            <a:r>
              <a:rPr lang="en-US" sz="1400" u="sng" dirty="0">
                <a:solidFill>
                  <a:srgbClr val="0000FF"/>
                </a:solidFill>
                <a:latin typeface="Calibri" panose="020F0502020204030204" pitchFamily="34" charset="0"/>
                <a:ea typeface="Calibri" panose="020F0502020204030204" pitchFamily="34" charset="0"/>
                <a:cs typeface="Consolas" panose="020B0609020204030204" pitchFamily="49" charset="0"/>
                <a:hlinkClick r:id="rId6"/>
              </a:rPr>
              <a:t>http://www.identitytheftfixes.com/</a:t>
            </a:r>
            <a:r>
              <a:rPr lang="en-US" sz="1400" dirty="0">
                <a:latin typeface="Calibri" panose="020F0502020204030204" pitchFamily="34" charset="0"/>
                <a:ea typeface="Calibri" panose="020F0502020204030204" pitchFamily="34" charset="0"/>
                <a:cs typeface="Consolas" panose="020B0609020204030204" pitchFamily="49" charset="0"/>
              </a:rPr>
              <a:t> </a:t>
            </a:r>
          </a:p>
          <a:p>
            <a:pPr>
              <a:spcBef>
                <a:spcPts val="0"/>
              </a:spcBef>
              <a:spcAft>
                <a:spcPts val="0"/>
              </a:spcAft>
            </a:pPr>
            <a:r>
              <a:rPr lang="en-US" sz="2400" b="1" dirty="0">
                <a:solidFill>
                  <a:schemeClr val="accent1"/>
                </a:solidFill>
                <a:latin typeface="Calibri" panose="020F0502020204030204" pitchFamily="34" charset="0"/>
                <a:ea typeface="Calibri" panose="020F0502020204030204" pitchFamily="34" charset="0"/>
                <a:cs typeface="Consolas" panose="020B0609020204030204" pitchFamily="49" charset="0"/>
              </a:rPr>
              <a:t>Free Posters:</a:t>
            </a:r>
          </a:p>
          <a:p>
            <a:pPr lvl="1">
              <a:spcBef>
                <a:spcPts val="0"/>
              </a:spcBef>
              <a:spcAft>
                <a:spcPts val="0"/>
              </a:spcAft>
            </a:pPr>
            <a:r>
              <a:rPr lang="en-US" sz="1000" dirty="0">
                <a:latin typeface="Calibri" panose="020F0502020204030204" pitchFamily="34" charset="0"/>
                <a:ea typeface="Calibri" panose="020F0502020204030204" pitchFamily="34" charset="0"/>
                <a:cs typeface="Consolas" panose="020B0609020204030204" pitchFamily="49" charset="0"/>
              </a:rPr>
              <a:t>SANS - </a:t>
            </a:r>
            <a:r>
              <a:rPr lang="en-US" sz="1000" u="sng" dirty="0">
                <a:solidFill>
                  <a:srgbClr val="0000FF"/>
                </a:solidFill>
                <a:latin typeface="Calibri" panose="020F0502020204030204" pitchFamily="34" charset="0"/>
                <a:ea typeface="Calibri" panose="020F0502020204030204" pitchFamily="34" charset="0"/>
                <a:cs typeface="Consolas" panose="020B0609020204030204" pitchFamily="49" charset="0"/>
                <a:hlinkClick r:id="rId7"/>
              </a:rPr>
              <a:t>https://securingthehuman.sans.org/resources/posters</a:t>
            </a:r>
            <a:r>
              <a:rPr lang="en-US" sz="1000" dirty="0">
                <a:latin typeface="Calibri" panose="020F0502020204030204" pitchFamily="34" charset="0"/>
                <a:ea typeface="Calibri" panose="020F0502020204030204" pitchFamily="34" charset="0"/>
                <a:cs typeface="Consolas" panose="020B0609020204030204" pitchFamily="49" charset="0"/>
              </a:rPr>
              <a:t> </a:t>
            </a:r>
          </a:p>
          <a:p>
            <a:pPr lvl="1">
              <a:spcBef>
                <a:spcPts val="0"/>
              </a:spcBef>
              <a:spcAft>
                <a:spcPts val="0"/>
              </a:spcAft>
            </a:pPr>
            <a:r>
              <a:rPr lang="en-US" sz="1000" dirty="0">
                <a:latin typeface="Calibri" panose="020F0502020204030204" pitchFamily="34" charset="0"/>
                <a:ea typeface="Calibri" panose="020F0502020204030204" pitchFamily="34" charset="0"/>
                <a:cs typeface="Consolas" panose="020B0609020204030204" pitchFamily="49" charset="0"/>
              </a:rPr>
              <a:t>Native Intelligence - </a:t>
            </a:r>
            <a:r>
              <a:rPr lang="en-US" sz="1000" dirty="0">
                <a:latin typeface="Calibri" panose="020F0502020204030204" pitchFamily="34" charset="0"/>
                <a:ea typeface="Calibri" panose="020F0502020204030204" pitchFamily="34" charset="0"/>
                <a:cs typeface="Consolas" panose="020B0609020204030204" pitchFamily="49" charset="0"/>
                <a:hlinkClick r:id="rId8"/>
              </a:rPr>
              <a:t>http://www.nativeintelligence.com/ni-free/ni-free-posters.asp</a:t>
            </a:r>
            <a:r>
              <a:rPr lang="en-US" sz="1000" dirty="0">
                <a:latin typeface="Calibri" panose="020F0502020204030204" pitchFamily="34" charset="0"/>
                <a:ea typeface="Calibri" panose="020F0502020204030204" pitchFamily="34" charset="0"/>
                <a:cs typeface="Consolas" panose="020B0609020204030204" pitchFamily="49" charset="0"/>
              </a:rPr>
              <a:t>   </a:t>
            </a:r>
          </a:p>
          <a:p>
            <a:pPr lvl="1">
              <a:spcBef>
                <a:spcPts val="0"/>
              </a:spcBef>
              <a:spcAft>
                <a:spcPts val="0"/>
              </a:spcAft>
            </a:pPr>
            <a:r>
              <a:rPr lang="en-US" sz="1000" dirty="0">
                <a:latin typeface="Calibri" panose="020F0502020204030204" pitchFamily="34" charset="0"/>
                <a:ea typeface="Calibri" panose="020F0502020204030204" pitchFamily="34" charset="0"/>
                <a:cs typeface="Consolas" panose="020B0609020204030204" pitchFamily="49" charset="0"/>
              </a:rPr>
              <a:t>Department of Energy - </a:t>
            </a:r>
            <a:r>
              <a:rPr lang="en-US" sz="1000" dirty="0">
                <a:latin typeface="Calibri" panose="020F0502020204030204" pitchFamily="34" charset="0"/>
                <a:ea typeface="Calibri" panose="020F0502020204030204" pitchFamily="34" charset="0"/>
                <a:cs typeface="Consolas" panose="020B0609020204030204" pitchFamily="49" charset="0"/>
                <a:hlinkClick r:id="rId9"/>
              </a:rPr>
              <a:t>https://energy.gov/cio/downloads/cybersecurity-awareness-posters</a:t>
            </a:r>
            <a:r>
              <a:rPr lang="en-US" sz="1000" dirty="0">
                <a:latin typeface="Calibri" panose="020F0502020204030204" pitchFamily="34" charset="0"/>
                <a:ea typeface="Calibri" panose="020F0502020204030204" pitchFamily="34" charset="0"/>
                <a:cs typeface="Consolas" panose="020B0609020204030204" pitchFamily="49" charset="0"/>
              </a:rPr>
              <a:t>  </a:t>
            </a:r>
          </a:p>
          <a:p>
            <a:pPr lvl="1">
              <a:spcBef>
                <a:spcPts val="0"/>
              </a:spcBef>
              <a:spcAft>
                <a:spcPts val="0"/>
              </a:spcAft>
            </a:pPr>
            <a:r>
              <a:rPr lang="en-US" sz="1000" dirty="0">
                <a:latin typeface="Calibri" panose="020F0502020204030204" pitchFamily="34" charset="0"/>
                <a:ea typeface="Calibri" panose="020F0502020204030204" pitchFamily="34" charset="0"/>
                <a:cs typeface="Consolas" panose="020B0609020204030204" pitchFamily="49" charset="0"/>
              </a:rPr>
              <a:t>Center for Development of Security Excellence - </a:t>
            </a:r>
            <a:r>
              <a:rPr lang="en-US" sz="1000" dirty="0">
                <a:latin typeface="Calibri" panose="020F0502020204030204" pitchFamily="34" charset="0"/>
                <a:ea typeface="Calibri" panose="020F0502020204030204" pitchFamily="34" charset="0"/>
                <a:cs typeface="Consolas" panose="020B0609020204030204" pitchFamily="49" charset="0"/>
                <a:hlinkClick r:id="rId10"/>
              </a:rPr>
              <a:t>https://www.cdse.edu/resources/posters-all.html</a:t>
            </a:r>
            <a:r>
              <a:rPr lang="en-US" sz="1000" dirty="0">
                <a:latin typeface="Calibri" panose="020F0502020204030204" pitchFamily="34" charset="0"/>
                <a:ea typeface="Calibri" panose="020F0502020204030204" pitchFamily="34" charset="0"/>
                <a:cs typeface="Consolas" panose="020B0609020204030204" pitchFamily="49" charset="0"/>
              </a:rPr>
              <a:t> </a:t>
            </a:r>
          </a:p>
          <a:p>
            <a:pPr lvl="1">
              <a:spcBef>
                <a:spcPts val="0"/>
              </a:spcBef>
              <a:spcAft>
                <a:spcPts val="0"/>
              </a:spcAft>
            </a:pPr>
            <a:endParaRPr lang="en-US" sz="1000" dirty="0">
              <a:latin typeface="Calibri" panose="020F0502020204030204" pitchFamily="34" charset="0"/>
              <a:ea typeface="Calibri" panose="020F0502020204030204" pitchFamily="34" charset="0"/>
              <a:cs typeface="Consolas" panose="020B0609020204030204" pitchFamily="49" charset="0"/>
            </a:endParaRPr>
          </a:p>
          <a:p>
            <a:endParaRPr lang="en-US" sz="1400" b="1" dirty="0">
              <a:solidFill>
                <a:srgbClr val="0070C0"/>
              </a:solidFill>
            </a:endParaRPr>
          </a:p>
          <a:p>
            <a:endParaRPr lang="en-US" altLang="en-US" sz="2400" b="1" dirty="0">
              <a:solidFill>
                <a:srgbClr val="0070C0"/>
              </a:solidFill>
              <a:ea typeface="ＭＳ Ｐゴシック" pitchFamily="34" charset="-128"/>
            </a:endParaRPr>
          </a:p>
          <a:p>
            <a:pPr marL="0" indent="0">
              <a:buNone/>
            </a:pPr>
            <a:endParaRPr lang="en-US" altLang="en-US" sz="1600" dirty="0">
              <a:ea typeface="ＭＳ Ｐゴシック" pitchFamily="34" charset="-128"/>
            </a:endParaRPr>
          </a:p>
        </p:txBody>
      </p:sp>
      <p:sp>
        <p:nvSpPr>
          <p:cNvPr id="55300"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fld id="{7093DA8A-C5D2-4EF9-A20C-7EF78E7752A8}" type="slidenum">
              <a:rPr lang="en-US" altLang="en-US" sz="1200" smtClean="0">
                <a:solidFill>
                  <a:srgbClr val="000000"/>
                </a:solidFill>
              </a:rPr>
              <a:pPr eaLnBrk="1" hangingPunct="1">
                <a:spcBef>
                  <a:spcPct val="0"/>
                </a:spcBef>
                <a:buFontTx/>
                <a:buNone/>
              </a:pPr>
              <a:t>94</a:t>
            </a:fld>
            <a:endParaRPr lang="en-US" altLang="en-US" sz="1200">
              <a:solidFill>
                <a:srgbClr val="000000"/>
              </a:solidFill>
            </a:endParaRPr>
          </a:p>
        </p:txBody>
      </p:sp>
    </p:spTree>
    <p:extLst>
      <p:ext uri="{BB962C8B-B14F-4D97-AF65-F5344CB8AC3E}">
        <p14:creationId xmlns:p14="http://schemas.microsoft.com/office/powerpoint/2010/main" val="3195960736"/>
      </p:ext>
    </p:extLst>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altLang="en-US" dirty="0">
                <a:ea typeface="ＭＳ Ｐゴシック" pitchFamily="34" charset="-128"/>
              </a:rPr>
              <a:t>Resources for Training</a:t>
            </a:r>
          </a:p>
        </p:txBody>
      </p:sp>
      <p:sp>
        <p:nvSpPr>
          <p:cNvPr id="55299" name="Content Placeholder 2"/>
          <p:cNvSpPr>
            <a:spLocks noGrp="1"/>
          </p:cNvSpPr>
          <p:nvPr>
            <p:ph idx="1"/>
          </p:nvPr>
        </p:nvSpPr>
        <p:spPr>
          <a:xfrm>
            <a:off x="797859" y="1903982"/>
            <a:ext cx="8122024" cy="4676112"/>
          </a:xfrm>
          <a:solidFill>
            <a:schemeClr val="bg1"/>
          </a:solidFill>
        </p:spPr>
        <p:txBody>
          <a:bodyPr/>
          <a:lstStyle/>
          <a:p>
            <a:pPr marL="0" indent="0">
              <a:buNone/>
            </a:pPr>
            <a:r>
              <a:rPr lang="en-US" b="1" i="1" u="sng" dirty="0">
                <a:solidFill>
                  <a:srgbClr val="0070C0"/>
                </a:solidFill>
              </a:rPr>
              <a:t>Other</a:t>
            </a:r>
          </a:p>
          <a:p>
            <a:r>
              <a:rPr lang="en-US" sz="2400" b="1" dirty="0">
                <a:solidFill>
                  <a:schemeClr val="accent1"/>
                </a:solidFill>
              </a:rPr>
              <a:t>Password lists for Brute Force Attack -</a:t>
            </a:r>
            <a:r>
              <a:rPr lang="en-US" sz="2400" dirty="0">
                <a:solidFill>
                  <a:srgbClr val="0070C0"/>
                </a:solidFill>
              </a:rPr>
              <a:t> </a:t>
            </a:r>
            <a:r>
              <a:rPr lang="en-US" sz="1400" b="1" dirty="0">
                <a:solidFill>
                  <a:srgbClr val="0070C0"/>
                </a:solidFill>
                <a:hlinkClick r:id="rId3"/>
              </a:rPr>
              <a:t>https://github.com/danielmiessler/SecLists/tree/master/Passwords</a:t>
            </a:r>
            <a:r>
              <a:rPr lang="en-US" sz="1400" b="1" dirty="0">
                <a:solidFill>
                  <a:srgbClr val="0070C0"/>
                </a:solidFill>
              </a:rPr>
              <a:t> </a:t>
            </a:r>
          </a:p>
          <a:p>
            <a:endParaRPr lang="en-US" sz="1400" b="1" dirty="0">
              <a:solidFill>
                <a:srgbClr val="0070C0"/>
              </a:solidFill>
            </a:endParaRPr>
          </a:p>
          <a:p>
            <a:r>
              <a:rPr lang="en-US" sz="2400" b="1" dirty="0" err="1">
                <a:solidFill>
                  <a:srgbClr val="0070C0"/>
                </a:solidFill>
              </a:rPr>
              <a:t>Ezshield</a:t>
            </a:r>
            <a:r>
              <a:rPr lang="en-US" sz="2400" b="1" dirty="0">
                <a:solidFill>
                  <a:srgbClr val="0070C0"/>
                </a:solidFill>
              </a:rPr>
              <a:t> – Fighting Identity Crimes</a:t>
            </a:r>
          </a:p>
          <a:p>
            <a:r>
              <a:rPr lang="en-US" sz="1400" b="1" dirty="0">
                <a:solidFill>
                  <a:srgbClr val="0070C0"/>
                </a:solidFill>
                <a:hlinkClick r:id="rId4"/>
              </a:rPr>
              <a:t>https://secure.ezshield.com/pub/cc?_ri_=X0Gzc2X%3DYQpglLjHJlTQGrzbiK5Ot6P5zdMTYRk5WYAyUmE05WSeL1gGkTLL5FbWnDzfaymOk6yMOVXtpKX%3DSADRTUCS&amp;_ei_=Eq2tf9zs59idfPO1Sc_9BblT2U73mL48c83ZMvrAdi76NfQJPA_COGzpJRelwVHC1CVUPcHoZ1o8qSSczKFO9LaA9OJN</a:t>
            </a:r>
            <a:r>
              <a:rPr lang="en-US" sz="1400" b="1" dirty="0">
                <a:solidFill>
                  <a:srgbClr val="0070C0"/>
                </a:solidFill>
              </a:rPr>
              <a:t>. </a:t>
            </a:r>
          </a:p>
          <a:p>
            <a:endParaRPr lang="en-US" sz="1400" b="1" dirty="0">
              <a:solidFill>
                <a:srgbClr val="0070C0"/>
              </a:solidFill>
            </a:endParaRPr>
          </a:p>
          <a:p>
            <a:r>
              <a:rPr lang="en-US" sz="1400" b="1" dirty="0">
                <a:solidFill>
                  <a:srgbClr val="0070C0"/>
                </a:solidFill>
                <a:hlinkClick r:id="rId5"/>
              </a:rPr>
              <a:t>https://www.fightingidentitycrimes.com/breach-news-summary/?utm_campaign=Engagement.Identity_Report_C_[09-19]&amp;utm_source=EZShield&amp;utm_medium=email</a:t>
            </a:r>
            <a:r>
              <a:rPr lang="en-US" sz="1400" b="1" dirty="0">
                <a:solidFill>
                  <a:srgbClr val="0070C0"/>
                </a:solidFill>
              </a:rPr>
              <a:t> </a:t>
            </a:r>
          </a:p>
          <a:p>
            <a:endParaRPr lang="en-US" altLang="en-US" sz="2400" b="1" dirty="0">
              <a:solidFill>
                <a:srgbClr val="0070C0"/>
              </a:solidFill>
              <a:ea typeface="ＭＳ Ｐゴシック" pitchFamily="34" charset="-128"/>
            </a:endParaRPr>
          </a:p>
          <a:p>
            <a:pPr marL="0" indent="0">
              <a:buNone/>
            </a:pPr>
            <a:endParaRPr lang="en-US" altLang="en-US" sz="1600" dirty="0">
              <a:ea typeface="ＭＳ Ｐゴシック" pitchFamily="34" charset="-128"/>
            </a:endParaRPr>
          </a:p>
        </p:txBody>
      </p:sp>
      <p:sp>
        <p:nvSpPr>
          <p:cNvPr id="55300"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fld id="{7093DA8A-C5D2-4EF9-A20C-7EF78E7752A8}" type="slidenum">
              <a:rPr lang="en-US" altLang="en-US" sz="1200" smtClean="0">
                <a:solidFill>
                  <a:srgbClr val="000000"/>
                </a:solidFill>
              </a:rPr>
              <a:pPr eaLnBrk="1" hangingPunct="1">
                <a:spcBef>
                  <a:spcPct val="0"/>
                </a:spcBef>
                <a:buFontTx/>
                <a:buNone/>
              </a:pPr>
              <a:t>95</a:t>
            </a:fld>
            <a:endParaRPr lang="en-US" altLang="en-US" sz="1200">
              <a:solidFill>
                <a:srgbClr val="000000"/>
              </a:solidFill>
            </a:endParaRPr>
          </a:p>
        </p:txBody>
      </p:sp>
    </p:spTree>
    <p:extLst>
      <p:ext uri="{BB962C8B-B14F-4D97-AF65-F5344CB8AC3E}">
        <p14:creationId xmlns:p14="http://schemas.microsoft.com/office/powerpoint/2010/main" val="2244052186"/>
      </p:ext>
    </p:extLst>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endParaRPr lang="en-US" altLang="en-US" dirty="0">
              <a:ea typeface="ＭＳ Ｐゴシック" pitchFamily="34" charset="-128"/>
            </a:endParaRPr>
          </a:p>
        </p:txBody>
      </p:sp>
      <p:sp>
        <p:nvSpPr>
          <p:cNvPr id="55299" name="Content Placeholder 2"/>
          <p:cNvSpPr>
            <a:spLocks noGrp="1"/>
          </p:cNvSpPr>
          <p:nvPr>
            <p:ph idx="1"/>
          </p:nvPr>
        </p:nvSpPr>
        <p:spPr>
          <a:xfrm>
            <a:off x="1473200" y="2746664"/>
            <a:ext cx="7010400" cy="609600"/>
          </a:xfrm>
        </p:spPr>
        <p:txBody>
          <a:bodyPr/>
          <a:lstStyle/>
          <a:p>
            <a:pPr algn="ctr">
              <a:buFont typeface="Wingdings" pitchFamily="2" charset="2"/>
              <a:buNone/>
            </a:pPr>
            <a:r>
              <a:rPr lang="en-US" altLang="en-US" sz="4400" dirty="0">
                <a:ea typeface="ＭＳ Ｐゴシック" pitchFamily="34" charset="-128"/>
              </a:rPr>
              <a:t>Thank You!</a:t>
            </a:r>
          </a:p>
          <a:p>
            <a:pPr algn="ctr">
              <a:buFont typeface="Wingdings" pitchFamily="2" charset="2"/>
              <a:buNone/>
            </a:pPr>
            <a:r>
              <a:rPr lang="en-US" altLang="en-US" dirty="0">
                <a:ea typeface="ＭＳ Ｐゴシック" pitchFamily="34" charset="-128"/>
              </a:rPr>
              <a:t>      </a:t>
            </a:r>
          </a:p>
        </p:txBody>
      </p:sp>
      <p:sp>
        <p:nvSpPr>
          <p:cNvPr id="55300"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fld id="{7093DA8A-C5D2-4EF9-A20C-7EF78E7752A8}" type="slidenum">
              <a:rPr lang="en-US" altLang="en-US" sz="1200" smtClean="0">
                <a:solidFill>
                  <a:srgbClr val="000000"/>
                </a:solidFill>
              </a:rPr>
              <a:pPr eaLnBrk="1" hangingPunct="1">
                <a:spcBef>
                  <a:spcPct val="0"/>
                </a:spcBef>
                <a:buFontTx/>
                <a:buNone/>
              </a:pPr>
              <a:t>96</a:t>
            </a:fld>
            <a:endParaRPr lang="en-US" altLang="en-US" sz="1200">
              <a:solidFill>
                <a:srgbClr val="000000"/>
              </a:solidFill>
            </a:endParaRPr>
          </a:p>
        </p:txBody>
      </p:sp>
    </p:spTree>
    <p:extLst>
      <p:ext uri="{BB962C8B-B14F-4D97-AF65-F5344CB8AC3E}">
        <p14:creationId xmlns:p14="http://schemas.microsoft.com/office/powerpoint/2010/main" val="337182050"/>
      </p:ext>
    </p:extLst>
  </p:cSld>
  <p:clrMapOvr>
    <a:masterClrMapping/>
  </p:clrMapOvr>
  <p:transition/>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efault Design">
  <a:themeElements>
    <a:clrScheme name="">
      <a:dk1>
        <a:srgbClr val="003366"/>
      </a:dk1>
      <a:lt1>
        <a:srgbClr val="FFFFFF"/>
      </a:lt1>
      <a:dk2>
        <a:srgbClr val="000099"/>
      </a:dk2>
      <a:lt2>
        <a:srgbClr val="36B15C"/>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Default Design">
      <a:majorFont>
        <a:latin typeface="Book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13501</TotalTime>
  <Words>4461</Words>
  <Application>Microsoft Office PowerPoint</Application>
  <PresentationFormat>On-screen Show (4:3)</PresentationFormat>
  <Paragraphs>714</Paragraphs>
  <Slides>96</Slides>
  <Notes>53</Notes>
  <HiddenSlides>2</HiddenSlides>
  <MMClips>0</MMClips>
  <ScaleCrop>false</ScaleCrop>
  <HeadingPairs>
    <vt:vector size="6" baseType="variant">
      <vt:variant>
        <vt:lpstr>Fonts Used</vt:lpstr>
      </vt:variant>
      <vt:variant>
        <vt:i4>16</vt:i4>
      </vt:variant>
      <vt:variant>
        <vt:lpstr>Theme</vt:lpstr>
      </vt:variant>
      <vt:variant>
        <vt:i4>2</vt:i4>
      </vt:variant>
      <vt:variant>
        <vt:lpstr>Slide Titles</vt:lpstr>
      </vt:variant>
      <vt:variant>
        <vt:i4>96</vt:i4>
      </vt:variant>
    </vt:vector>
  </HeadingPairs>
  <TitlesOfParts>
    <vt:vector size="114" baseType="lpstr">
      <vt:lpstr>MS PGothic</vt:lpstr>
      <vt:lpstr>MS PGothic</vt:lpstr>
      <vt:lpstr>Arial</vt:lpstr>
      <vt:lpstr>Avenir Roman</vt:lpstr>
      <vt:lpstr>Bookman</vt:lpstr>
      <vt:lpstr>Calibri</vt:lpstr>
      <vt:lpstr>Consolas</vt:lpstr>
      <vt:lpstr>Georgia</vt:lpstr>
      <vt:lpstr>Gill Sans</vt:lpstr>
      <vt:lpstr>Lucida Grande</vt:lpstr>
      <vt:lpstr>Segoe UI</vt:lpstr>
      <vt:lpstr>Segoe UI Semibold</vt:lpstr>
      <vt:lpstr>Times New Roman</vt:lpstr>
      <vt:lpstr>Verdana</vt:lpstr>
      <vt:lpstr>Wingdings</vt:lpstr>
      <vt:lpstr>ヒラギノ角ゴ ProN W3</vt:lpstr>
      <vt:lpstr>1_Office Theme</vt:lpstr>
      <vt:lpstr>Default Design</vt:lpstr>
      <vt:lpstr>WBA Secure-IT Information/Cyber Security Awareness September 2019</vt:lpstr>
      <vt:lpstr>PowerPoint Presentation</vt:lpstr>
      <vt:lpstr>Some Key Takeaways</vt:lpstr>
      <vt:lpstr>PowerPoint Presentation</vt:lpstr>
      <vt:lpstr>PowerPoint Presentation</vt:lpstr>
      <vt:lpstr>PowerPoint Presentation</vt:lpstr>
      <vt:lpstr>PowerPoint Presentation</vt:lpstr>
      <vt:lpstr>PowerPoint Presentation</vt:lpstr>
      <vt:lpstr>Do you Like Statistics / Metrics?</vt:lpstr>
      <vt:lpstr>Security Awareness Training - SAT (ROI)</vt:lpstr>
      <vt:lpstr>PowerPoint Presentation</vt:lpstr>
      <vt:lpstr>PowerPoint Presentation</vt:lpstr>
      <vt:lpstr>PowerPoint Presentation</vt:lpstr>
      <vt:lpstr>Definitions</vt:lpstr>
      <vt:lpstr>Definitions (cont.)</vt:lpstr>
      <vt:lpstr>Definitions</vt:lpstr>
      <vt:lpstr>PowerPoint Presentation</vt:lpstr>
      <vt:lpstr>NIST Cybersecurity Framework</vt:lpstr>
      <vt:lpstr>Who Do You Train?</vt:lpstr>
      <vt:lpstr>What Do You Train?</vt:lpstr>
      <vt:lpstr>What Do You Train?</vt:lpstr>
      <vt:lpstr>What Do You Train?</vt:lpstr>
      <vt:lpstr>What Do You Train?</vt:lpstr>
      <vt:lpstr>Scams - Alerts</vt:lpstr>
      <vt:lpstr>Scam Information</vt:lpstr>
      <vt:lpstr>PowerPoint Presentation</vt:lpstr>
      <vt:lpstr>Where the Attack Threat Starts</vt:lpstr>
      <vt:lpstr>Phishing….. (3 min - crooks)</vt:lpstr>
      <vt:lpstr>Could this happen?</vt:lpstr>
      <vt:lpstr>Are Scams Really Happening?</vt:lpstr>
      <vt:lpstr>ATM Skimming….</vt:lpstr>
      <vt:lpstr>PowerPoint Presentation</vt:lpstr>
      <vt:lpstr>Awareness…</vt:lpstr>
      <vt:lpstr>Why Do We Need Information Security Awareness</vt:lpstr>
      <vt:lpstr>Does Shock &amp; Awe Work? (FUD)</vt:lpstr>
      <vt:lpstr>PowerPoint Presentation</vt:lpstr>
      <vt:lpstr>PowerPoint Presentation</vt:lpstr>
      <vt:lpstr>PowerPoint Presentation</vt:lpstr>
      <vt:lpstr>Passwords Still The Keys To the Kingdom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Have you Ever?</vt:lpstr>
      <vt:lpstr>PowerPoint Presentation</vt:lpstr>
      <vt:lpstr>PowerPoint Presentation</vt:lpstr>
      <vt:lpstr>Shifting Gears Again</vt:lpstr>
      <vt:lpstr>Preventing CyberSpying….. </vt:lpstr>
      <vt:lpstr>Cyber Criminal  Motives</vt:lpstr>
      <vt:lpstr>It’s Worth More</vt:lpstr>
      <vt:lpstr>Criminal Identity Theft</vt:lpstr>
      <vt:lpstr>Criminal Identity Theft</vt:lpstr>
      <vt:lpstr>Cyber Criminal Methods</vt:lpstr>
      <vt:lpstr>Personalize the Message</vt:lpstr>
      <vt:lpstr>Ways That Employees  Can Contribute</vt:lpstr>
      <vt:lpstr>Identity Theft Protection Tips</vt:lpstr>
      <vt:lpstr>Identity Theft Protection Tips</vt:lpstr>
      <vt:lpstr>Identity Theft Protection Tips</vt:lpstr>
      <vt:lpstr>Employee  Actions That Make a Difference</vt:lpstr>
      <vt:lpstr>Employee Actions That Make a Difference</vt:lpstr>
      <vt:lpstr>Encourage Participation</vt:lpstr>
      <vt:lpstr>Ways That You Can Contribute</vt:lpstr>
      <vt:lpstr>Ways That You Can Contribute</vt:lpstr>
      <vt:lpstr>Ways That You Can Contribute</vt:lpstr>
      <vt:lpstr>Ways That You Can Contribute</vt:lpstr>
      <vt:lpstr>Answers – Caution &amp; Paranoia</vt:lpstr>
      <vt:lpstr>Teach Phishing</vt:lpstr>
      <vt:lpstr>Phishing Attacks Dos and Donts</vt:lpstr>
      <vt:lpstr>Phishing Attacks Dos and Donts</vt:lpstr>
      <vt:lpstr>Phishing Attacks Dos and Donts</vt:lpstr>
      <vt:lpstr>Phishing Attacks Dos and Donts</vt:lpstr>
      <vt:lpstr>Rate Your Personal Exposure?</vt:lpstr>
      <vt:lpstr>Rate Your Personal Exposure?</vt:lpstr>
      <vt:lpstr>Rate Your Personal Exposure?</vt:lpstr>
      <vt:lpstr>Rate Your Personal Exposure?</vt:lpstr>
      <vt:lpstr>Rate Your Personal Exposure?</vt:lpstr>
      <vt:lpstr>Rate Your Personal Exposure?</vt:lpstr>
      <vt:lpstr>Rate Your Personal Exposure?</vt:lpstr>
      <vt:lpstr>Rate Your Personal Exposure?</vt:lpstr>
      <vt:lpstr>Rate Your Personal Exposure?</vt:lpstr>
      <vt:lpstr>Rate Your Personal Exposure?</vt:lpstr>
      <vt:lpstr>Rate Your Personal Exposure?</vt:lpstr>
      <vt:lpstr>Add up the scores in RED</vt:lpstr>
      <vt:lpstr>Score Personal Exposure?</vt:lpstr>
      <vt:lpstr>Score Personal Exposure?</vt:lpstr>
      <vt:lpstr>Resources for Training</vt:lpstr>
      <vt:lpstr>Resources for Training</vt:lpstr>
      <vt:lpstr>Resources for Training</vt:lpstr>
      <vt:lpstr>Resources for Training</vt:lpstr>
      <vt:lpstr>PowerPoint Presentation</vt:lpstr>
    </vt:vector>
  </TitlesOfParts>
  <Company>Rippe Keane Marketing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Institution Products Corporation® (FIPCO®)</dc:title>
  <dc:creator>Jennifer Jacobson</dc:creator>
  <cp:lastModifiedBy>Ken Shaurette</cp:lastModifiedBy>
  <cp:revision>199</cp:revision>
  <dcterms:created xsi:type="dcterms:W3CDTF">2012-05-17T20:40:40Z</dcterms:created>
  <dcterms:modified xsi:type="dcterms:W3CDTF">2019-09-20T17:55:12Z</dcterms:modified>
</cp:coreProperties>
</file>