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7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8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29" autoAdjust="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First National Bank at Darlington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101F2-EF3F-445E-8494-A1D2319B186B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1BA28-12CE-4631-B0A3-DFEC96821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First National Bank at Darlington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C4801-31FC-4167-B180-2B8B1F302C8D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A60E3-92B0-4EC1-A6A9-BF153EEA9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First National Bank at Darlington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23 January 2006</a:t>
            </a:r>
          </a:p>
        </p:txBody>
      </p:sp>
      <p:sp>
        <p:nvSpPr>
          <p:cNvPr id="358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A1AF5-8AE0-4608-AF4A-781AD59713F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58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First National Bank at Darlington</a:t>
            </a:r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23 January 2006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EC21DA-FE33-4766-9939-2A1D96162659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First National Bank at Darlington</a:t>
            </a:r>
          </a:p>
        </p:txBody>
      </p:sp>
      <p:sp>
        <p:nvSpPr>
          <p:cNvPr id="430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23 January 2006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5A0531-4461-4DB8-B0CC-7EB8132DDB0C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First National Bank at Darlington</a:t>
            </a:r>
          </a:p>
        </p:txBody>
      </p:sp>
      <p:sp>
        <p:nvSpPr>
          <p:cNvPr id="4403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23 January 2006</a:t>
            </a:r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5462B3-61D3-4ED5-9938-B738CF213177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First National Bank at Darlington</a:t>
            </a:r>
          </a:p>
        </p:txBody>
      </p:sp>
      <p:sp>
        <p:nvSpPr>
          <p:cNvPr id="450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23 January 2006</a:t>
            </a:r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B3DA2B-7C3D-492F-ADF7-C92CB15F9488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First National Bank at Darlington</a:t>
            </a:r>
          </a:p>
        </p:txBody>
      </p:sp>
      <p:sp>
        <p:nvSpPr>
          <p:cNvPr id="4608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23 January 2006</a:t>
            </a:r>
          </a:p>
        </p:txBody>
      </p:sp>
      <p:sp>
        <p:nvSpPr>
          <p:cNvPr id="4608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6BEF5C-104D-457E-B2F4-85E5104B3709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First National Bank at Darlington</a:t>
            </a:r>
          </a:p>
        </p:txBody>
      </p:sp>
      <p:sp>
        <p:nvSpPr>
          <p:cNvPr id="481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23 January 2006</a:t>
            </a:r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D7D031-7652-4967-8767-F603FF1D92CD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First National Bank at Darlington</a:t>
            </a:r>
          </a:p>
        </p:txBody>
      </p:sp>
      <p:sp>
        <p:nvSpPr>
          <p:cNvPr id="481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23 January 2006</a:t>
            </a:r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D7D031-7652-4967-8767-F603FF1D92CD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First National Bank at Darlington</a:t>
            </a:r>
          </a:p>
        </p:txBody>
      </p:sp>
      <p:sp>
        <p:nvSpPr>
          <p:cNvPr id="491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23 January 2006</a:t>
            </a:r>
          </a:p>
        </p:txBody>
      </p:sp>
      <p:sp>
        <p:nvSpPr>
          <p:cNvPr id="4915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6163DE-AD93-45DA-B27B-5DAF2A4D124B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First National Bank at Darlington</a:t>
            </a:r>
          </a:p>
        </p:txBody>
      </p:sp>
      <p:sp>
        <p:nvSpPr>
          <p:cNvPr id="5018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23 January 2006</a:t>
            </a:r>
          </a:p>
        </p:txBody>
      </p:sp>
      <p:sp>
        <p:nvSpPr>
          <p:cNvPr id="5018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90816C-3678-47E4-B316-2AF59D3BDDEE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E19985-901B-4F75-825A-23110398E4F4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2080C31-D11C-4504-AA5E-314216F339AD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First National Bank at Darlington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First National Bank at Darlington</a:t>
            </a:r>
          </a:p>
        </p:txBody>
      </p:sp>
      <p:sp>
        <p:nvSpPr>
          <p:cNvPr id="368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23 January 2006</a:t>
            </a:r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B717CE-F5F0-4E66-962F-36D197DA449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First National Bank at Darlington</a:t>
            </a:r>
          </a:p>
        </p:txBody>
      </p:sp>
      <p:sp>
        <p:nvSpPr>
          <p:cNvPr id="5222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23 January 2006</a:t>
            </a:r>
          </a:p>
        </p:txBody>
      </p:sp>
      <p:sp>
        <p:nvSpPr>
          <p:cNvPr id="522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A9CADE-3B72-4273-80F9-5B12A3788052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First National Bank at Darlington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325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09BD3-30B0-47D3-A156-EF4C901EE43F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National Bank at Darlington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F8CC1-192B-497C-9E05-84FFA312E72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First National Bank at Darlington</a:t>
            </a: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23 January 2006</a:t>
            </a: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5B20F2-28EA-4BAB-9087-F1E790311445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First National Bank at Darlington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23 January 2006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7FDBE3-90CE-4B78-8E81-D642B8CA0CC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National Bank at Darlington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F8CC1-192B-497C-9E05-84FFA312E72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ECC1C3-01B7-4D69-A54E-B98B2976DA2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8FE0A18-6D74-48DB-B21C-49C5A8920A2A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First National Bank at Darlington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First National Bank at Darlington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23 January 2006</a:t>
            </a:r>
          </a:p>
        </p:txBody>
      </p:sp>
      <p:sp>
        <p:nvSpPr>
          <p:cNvPr id="4096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1E88C0-8AE8-48B8-875C-668EE912B2EC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National Bank at Darlington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F8CC1-192B-497C-9E05-84FFA312E72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C155-CEE4-427E-98BF-02B13D2D9323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F717-63E9-4CD7-8B6A-AD1EAB1EDD15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E045-5365-4C98-97C8-872324EC57C0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3F7F-AFF8-4987-92BB-C3A5661542A2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9C2F-7662-4DFE-8E97-60D309AE3768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13C7-77DA-43BE-9A62-7CA727D447C7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72C4-7317-429E-B7C1-A2F302A61CB3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DEC0-2A3B-47A0-809E-50DF70B8ED08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34CA-46C0-4E07-B747-FE75C2B492AF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BA9ED-E09D-47D3-9DFA-D8137D7FBEB9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B3D-0189-4E15-B62C-3088FAE2C703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9B5CB-05F5-4115-BE09-4F8D0FEB6DF3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0FD47-2529-495F-97DE-3D432CD8F87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FIPCO_Log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048000" y="6177361"/>
            <a:ext cx="2895600" cy="6806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ntitytheft.info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ridentitysafe.com/internet-identity-theft/34what-is-your-identity-worth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ntitytheft.info/criminal.aspx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914400"/>
            <a:ext cx="6019800" cy="236220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Security </a:t>
            </a:r>
            <a:r>
              <a:rPr lang="en-US" dirty="0" smtClean="0"/>
              <a:t>Awareness</a:t>
            </a:r>
            <a:endParaRPr lang="en-US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On Behalf of </a:t>
            </a:r>
            <a:r>
              <a:rPr lang="en-US" sz="2400" dirty="0" smtClean="0"/>
              <a:t>FIPCO</a:t>
            </a:r>
          </a:p>
          <a:p>
            <a:pPr eaLnBrk="1" hangingPunct="1"/>
            <a:r>
              <a:rPr lang="en-US" sz="2400" dirty="0" smtClean="0"/>
              <a:t>By Ken M. Shaurette</a:t>
            </a:r>
            <a:endParaRPr lang="en-US" sz="2400" dirty="0" smtClean="0"/>
          </a:p>
        </p:txBody>
      </p:sp>
      <p:pic>
        <p:nvPicPr>
          <p:cNvPr id="13315" name="Picture 3" descr="Strong-Passwor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276600"/>
            <a:ext cx="2898775" cy="2711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0ECE-6D07-49DE-B04B-A8E7EC5992F0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Definitions</a:t>
            </a:r>
          </a:p>
        </p:txBody>
      </p:sp>
      <p:pic>
        <p:nvPicPr>
          <p:cNvPr id="21508" name="Picture 4" descr="malwa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75" y="1657350"/>
            <a:ext cx="428625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F488-8621-4DA3-8370-F0020A6289DB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391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u="sng" smtClean="0"/>
              <a:t>Spyware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Hardware or software that “spies”, via the Internet, on what the user is doing and captures activity without their knowledge, usually for advertising/marketing purposes. Spyware can also gather information about e-mail addresses, passwords and credit card numbers.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u="sng" smtClean="0"/>
          </a:p>
          <a:p>
            <a:pPr eaLnBrk="1" hangingPunct="1">
              <a:lnSpc>
                <a:spcPct val="80000"/>
              </a:lnSpc>
            </a:pPr>
            <a:r>
              <a:rPr lang="en-US" sz="2000" b="1" u="sng" smtClean="0"/>
              <a:t>Virus</a:t>
            </a:r>
            <a:br>
              <a:rPr lang="en-US" sz="2000" b="1" u="sng" smtClean="0"/>
            </a:br>
            <a:r>
              <a:rPr lang="en-US" sz="2000" smtClean="0"/>
              <a:t>A program that secretly attaches itself to other programs and when executed causes harm to a computer.</a:t>
            </a:r>
          </a:p>
          <a:p>
            <a:pPr eaLnBrk="1" hangingPunct="1">
              <a:lnSpc>
                <a:spcPct val="80000"/>
              </a:lnSpc>
            </a:pPr>
            <a:endParaRPr lang="en-US" sz="2000" u="sng" smtClean="0"/>
          </a:p>
          <a:p>
            <a:pPr eaLnBrk="1" hangingPunct="1">
              <a:lnSpc>
                <a:spcPct val="80000"/>
              </a:lnSpc>
            </a:pPr>
            <a:r>
              <a:rPr lang="en-US" sz="2000" b="1" u="sng" smtClean="0"/>
              <a:t>Trojan</a:t>
            </a:r>
            <a:r>
              <a:rPr lang="en-US" sz="2000" b="1" smtClean="0"/>
              <a:t/>
            </a:r>
            <a:br>
              <a:rPr lang="en-US" sz="2000" b="1" smtClean="0"/>
            </a:br>
            <a:r>
              <a:rPr lang="en-US" sz="2000" smtClean="0"/>
              <a:t>A destructive program that masquerades as a benign application. Unlike viruses, Trojan horses may not replicate themselves but they can be just as destructive.  Listening devices.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D08E-5732-4087-BB53-969320BC2501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274638"/>
            <a:ext cx="5410200" cy="1143000"/>
          </a:xfrm>
        </p:spPr>
        <p:txBody>
          <a:bodyPr/>
          <a:lstStyle/>
          <a:p>
            <a:pPr eaLnBrk="1" hangingPunct="1"/>
            <a:r>
              <a:rPr lang="en-US" smtClean="0"/>
              <a:t>Definitions </a:t>
            </a:r>
            <a:r>
              <a:rPr lang="en-US" sz="2400" smtClean="0"/>
              <a:t>(continued)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4582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400" b="1" u="sng" smtClean="0"/>
              <a:t>Worm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	A malicious program that does not attached itself to other programs or need user intervention to execute. Intent is to propagate itself. (Code Red, Nimda, Sasser, My Doom)</a:t>
            </a:r>
          </a:p>
          <a:p>
            <a:pPr eaLnBrk="1" hangingPunct="1">
              <a:lnSpc>
                <a:spcPct val="80000"/>
              </a:lnSpc>
            </a:pPr>
            <a:endParaRPr lang="en-US" sz="1400" b="1" smtClean="0"/>
          </a:p>
          <a:p>
            <a:pPr eaLnBrk="1" hangingPunct="1">
              <a:lnSpc>
                <a:spcPct val="80000"/>
              </a:lnSpc>
            </a:pPr>
            <a:r>
              <a:rPr lang="en-US" sz="1400" b="1" u="sng" smtClean="0"/>
              <a:t>Firewall</a:t>
            </a:r>
            <a:br>
              <a:rPr lang="en-US" sz="1400" b="1" u="sng" smtClean="0"/>
            </a:br>
            <a:r>
              <a:rPr lang="en-US" sz="1400" smtClean="0"/>
              <a:t>An application or hardware device installed either on your pc or between your pc and the internet that allows you to monitor and block unwanted traffic.</a:t>
            </a:r>
          </a:p>
          <a:p>
            <a:pPr eaLnBrk="1" hangingPunct="1">
              <a:lnSpc>
                <a:spcPct val="80000"/>
              </a:lnSpc>
            </a:pPr>
            <a:endParaRPr lang="en-US" sz="1400" b="1" u="sng" smtClean="0"/>
          </a:p>
          <a:p>
            <a:pPr eaLnBrk="1" hangingPunct="1">
              <a:lnSpc>
                <a:spcPct val="80000"/>
              </a:lnSpc>
            </a:pPr>
            <a:r>
              <a:rPr lang="en-US" sz="1400" b="1" u="sng" smtClean="0"/>
              <a:t>Phishing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	A recently released Gartner survey reports that 57 million Americans likely have received fraudulent e-mails that appear to be from trusted legitimate businesses and attempt to persuade the recipients to visit bogus websites where phishers can steal their personal information.</a:t>
            </a:r>
            <a:br>
              <a:rPr lang="en-US" sz="1400" smtClean="0"/>
            </a:br>
            <a:endParaRPr lang="en-US" sz="1400" smtClean="0"/>
          </a:p>
          <a:p>
            <a:pPr eaLnBrk="1" hangingPunct="1">
              <a:lnSpc>
                <a:spcPct val="80000"/>
              </a:lnSpc>
            </a:pPr>
            <a:r>
              <a:rPr lang="en-US" sz="1400" b="1" u="sng" smtClean="0"/>
              <a:t>Pharming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	Similar in nature to e-mail phishing, pharming seeks to obtain personal or private (usually financial related) information through domain spoofing. Rather than being spammed with malicious and mischievous e-mail requests for you to visit spoof Web sites which appear legitimate, pharming  'poisons' a DNS server by infusing false information into the DNS server, resulting in a user's request being redirected elsewhere. Your browser, however will show you are at the correct Web site, which makes pharming a bit more serious and more difficult to detect. Phishing attempts to scam people one at a time with an e-mail while pharming allows the scammers to target large groups of people at one time through domain spoofing.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673-5355-4840-BDD4-22950BA13269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54864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Why Do We Need Information Security Awareness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To protect staff, customers, and business partners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To protect &lt;&lt;&lt;&lt; BANK NAME &gt;&gt;&gt;&gt; employees from harm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To communicate the best practices for protection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To communicate our position on security and proper information protection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Compliance to GLBA Section 501b Safeguarding Customer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Information protection practices are not static – They always change to accomplish overall security goals (Consistent Communication is the Key to Success)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7913-997A-40C7-84E1-A22EA63849B7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0104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/>
              <a:t>Actions That Make a Difference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743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Appropriate Use Policy– What you should and shouldn’t do with technology systems (Computers, Laptops, BlackBerry, Cell Phones, Printers)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Security Responsibility – How you can contribute to our success in protecting our information and systems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Password Usage – Ways to protect your password and identity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Internet Usage – Ways you can protect yourself while on the Internet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Email Usage – Ways that you can protect information while using email</a:t>
            </a:r>
          </a:p>
        </p:txBody>
      </p:sp>
      <p:pic>
        <p:nvPicPr>
          <p:cNvPr id="25604" name="Picture 3" descr="privacypolic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191000"/>
            <a:ext cx="3038475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FB0F-B96B-4566-B4FB-6A302DBF91D5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3" descr="cyber-criminal-concept-animated-287x30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4148137"/>
            <a:ext cx="273843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Ways You Can Contribute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7848600" cy="32004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Create good “strong” passwords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Do not: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Use &lt;&lt;&lt;&lt; BANK NAME &gt;&gt;&gt;&gt; e-mail ID’s for non-business use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Share accounts and passwords	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Protect Yourself on the Internet - Do not: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Open </a:t>
            </a:r>
            <a:r>
              <a:rPr lang="en-US" sz="2000" i="1" u="sng" dirty="0" smtClean="0"/>
              <a:t>unexpected</a:t>
            </a:r>
            <a:r>
              <a:rPr lang="en-US" sz="2000" dirty="0" smtClean="0"/>
              <a:t> e-mail attachments, </a:t>
            </a:r>
            <a:r>
              <a:rPr lang="en-US" sz="2000" i="1" u="sng" dirty="0" smtClean="0"/>
              <a:t>even if they are from someone you know – danger of imposters – </a:t>
            </a:r>
            <a:r>
              <a:rPr lang="en-US" sz="2000" i="1" u="sng" dirty="0" err="1" smtClean="0"/>
              <a:t>phishers</a:t>
            </a:r>
            <a:endParaRPr lang="en-US" sz="2000" i="1" u="sng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Open attachments of types that are not of common 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Respond to spam, </a:t>
            </a:r>
            <a:r>
              <a:rPr lang="en-US" sz="2000" b="1" dirty="0" smtClean="0"/>
              <a:t>do not “unsubscribe</a:t>
            </a:r>
            <a:r>
              <a:rPr lang="en-US" sz="2000" dirty="0" smtClean="0"/>
              <a:t>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Send non-public data through email or other Internet technology unless it is encrypted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Visit Internet sites that could cause systems harm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Install non-credible software from any website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C7A7-88DD-4C21-876D-3BC40D3B3FFF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Ways You Can Contribute (Cont)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29600" cy="3733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Guard against being deceived or accidentally disclosing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Do Not: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Log into unsecured websites (http:// versus http</a:t>
            </a:r>
            <a:r>
              <a:rPr lang="en-US" sz="2000" b="1" i="1" u="sng" dirty="0" smtClean="0">
                <a:solidFill>
                  <a:srgbClr val="FF0000"/>
                </a:solidFill>
              </a:rPr>
              <a:t>s</a:t>
            </a:r>
            <a:r>
              <a:rPr lang="en-US" sz="2000" dirty="0" smtClean="0"/>
              <a:t>://)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Give Out Personal Information Over the Phone, in email or on web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Ask for personal computer information from another co-worker</a:t>
            </a:r>
            <a:br>
              <a:rPr lang="en-US" sz="2000" dirty="0" smtClean="0"/>
            </a:br>
            <a:r>
              <a:rPr lang="en-US" sz="2000" dirty="0" smtClean="0"/>
              <a:t>(There are special circumstances. Verify Requestor)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Let unrecognized guests go without escort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Protect Paper Copies – Do Not: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Throw away non-public information without shredding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Leave unattended for a long period of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Provide to Third-Party unless approval has been obtained</a:t>
            </a:r>
          </a:p>
        </p:txBody>
      </p:sp>
      <p:pic>
        <p:nvPicPr>
          <p:cNvPr id="28676" name="Picture 4" descr="Fake_Amazo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178" y="4953000"/>
            <a:ext cx="822607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A504-F065-4097-A588-DCE0B6083400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71800" y="6096001"/>
            <a:ext cx="3048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NOTICE NO HTTPS:</a:t>
            </a:r>
            <a:endParaRPr lang="en-US" sz="2400" b="1" dirty="0"/>
          </a:p>
        </p:txBody>
      </p:sp>
      <p:cxnSp>
        <p:nvCxnSpPr>
          <p:cNvPr id="12" name="Straight Arrow Connector 11"/>
          <p:cNvCxnSpPr>
            <a:stCxn id="11" idx="0"/>
          </p:cNvCxnSpPr>
          <p:nvPr/>
        </p:nvCxnSpPr>
        <p:spPr>
          <a:xfrm rot="16200000" flipV="1">
            <a:off x="3543300" y="5143501"/>
            <a:ext cx="685801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A504-F065-4097-A588-DCE0B6083400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" y="1600200"/>
            <a:ext cx="2133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NOTICE HTTPS:</a:t>
            </a:r>
            <a:endParaRPr lang="en-US" sz="2400" b="1" dirty="0"/>
          </a:p>
        </p:txBody>
      </p:sp>
      <p:cxnSp>
        <p:nvCxnSpPr>
          <p:cNvPr id="15" name="Straight Arrow Connector 14"/>
          <p:cNvCxnSpPr>
            <a:stCxn id="12" idx="0"/>
          </p:cNvCxnSpPr>
          <p:nvPr/>
        </p:nvCxnSpPr>
        <p:spPr>
          <a:xfrm rot="16200000" flipV="1">
            <a:off x="571500" y="647700"/>
            <a:ext cx="12954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38400" y="28956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ON THIS PAGE THE BANKS OWN ONLINE BANKING WEBSITE TO SHOW SECURE LOGIN WITH HTTPS HIGLIGHTED.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Ways That You Can Contribute (Cont)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229600" cy="3962400"/>
          </a:xfrm>
        </p:spPr>
        <p:txBody>
          <a:bodyPr>
            <a:noAutofit/>
          </a:bodyPr>
          <a:lstStyle/>
          <a:p>
            <a:r>
              <a:rPr lang="en-US" sz="1800" dirty="0" smtClean="0"/>
              <a:t>Do Not:</a:t>
            </a:r>
          </a:p>
          <a:p>
            <a:pPr lvl="1"/>
            <a:r>
              <a:rPr lang="en-US" sz="1800" dirty="0" smtClean="0"/>
              <a:t>Add hardware or software to your systems without approval</a:t>
            </a:r>
          </a:p>
          <a:p>
            <a:pPr lvl="1"/>
            <a:r>
              <a:rPr lang="en-US" sz="1800" dirty="0" smtClean="0"/>
              <a:t>Never use someone else's account</a:t>
            </a:r>
          </a:p>
          <a:p>
            <a:pPr lvl="1"/>
            <a:r>
              <a:rPr lang="en-US" sz="1800" dirty="0" smtClean="0"/>
              <a:t>Leave your PC without logging out or locking your PC</a:t>
            </a:r>
          </a:p>
          <a:p>
            <a:pPr lvl="1"/>
            <a:r>
              <a:rPr lang="en-US" sz="1800" dirty="0" smtClean="0"/>
              <a:t>Use home or personal accounts on &lt;&lt;&lt;&lt; BANK NAME &gt;&gt;&gt;&gt; systems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Protect yourself against loss of productivity, lost data and ID Theft:</a:t>
            </a:r>
          </a:p>
          <a:p>
            <a:pPr lvl="1" eaLnBrk="1" hangingPunct="1"/>
            <a:r>
              <a:rPr lang="en-US" sz="1800" dirty="0" smtClean="0"/>
              <a:t>Have diskettes and other portable media scanned before use – no non-business media</a:t>
            </a:r>
          </a:p>
          <a:p>
            <a:pPr lvl="1" eaLnBrk="1" hangingPunct="1"/>
            <a:r>
              <a:rPr lang="en-US" sz="1800" dirty="0" smtClean="0"/>
              <a:t>Back up your data</a:t>
            </a:r>
          </a:p>
          <a:p>
            <a:pPr lvl="1" eaLnBrk="1" hangingPunct="1"/>
            <a:r>
              <a:rPr lang="en-US" sz="1800" dirty="0" smtClean="0"/>
              <a:t>Use virus protection at all times</a:t>
            </a:r>
          </a:p>
        </p:txBody>
      </p:sp>
      <p:pic>
        <p:nvPicPr>
          <p:cNvPr id="29700" name="Picture 3" descr="Malicious_Cod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851275"/>
            <a:ext cx="3886200" cy="30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1780-8B25-4D5D-9BA3-87A34E5A5CCD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Ways That You Can Contribute </a:t>
            </a:r>
            <a:br>
              <a:rPr lang="en-US" sz="3600" dirty="0" smtClean="0"/>
            </a:br>
            <a:r>
              <a:rPr lang="en-US" sz="3600" dirty="0" smtClean="0"/>
              <a:t>When Traveling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2667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Do not store information on portable storage media (USB Drives, MP3 Players, Cell Phones, etc) unless it is encrypted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Do not store sensitive information on your system unless it is encrypted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Keep computer systems in your possession as much as you can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Do not leave computer system in car, Lock in trunk if necessary</a:t>
            </a:r>
          </a:p>
          <a:p>
            <a:pPr marL="342900" lvl="1" indent="-34290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1800" dirty="0" smtClean="0"/>
              <a:t>Take laptop on plane with you, do not send through baggage</a:t>
            </a:r>
          </a:p>
          <a:p>
            <a:pPr marL="342900" lvl="1" indent="-34290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1800" dirty="0" smtClean="0"/>
              <a:t>Do not leave computer when in public place</a:t>
            </a:r>
          </a:p>
          <a:p>
            <a:pPr marL="342900" lvl="1" indent="-34290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1800" dirty="0" smtClean="0"/>
              <a:t>When using public wireless networks, such as airport, library, coffee shop, etc, use VPN client to connect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</a:p>
        </p:txBody>
      </p:sp>
      <p:pic>
        <p:nvPicPr>
          <p:cNvPr id="30724" name="Picture 3" descr="laptop_stolen_theif_theft_thief_lost_recov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2174" y="4267200"/>
            <a:ext cx="386182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8BED-AB2A-4A8C-B295-D4E29770CDB1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Today’s Agenda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Purpose of Session</a:t>
            </a:r>
          </a:p>
          <a:p>
            <a:pPr eaLnBrk="1" hangingPunct="1"/>
            <a:r>
              <a:rPr lang="en-US" dirty="0" smtClean="0"/>
              <a:t>Security Threats</a:t>
            </a:r>
          </a:p>
          <a:p>
            <a:pPr eaLnBrk="1" hangingPunct="1"/>
            <a:r>
              <a:rPr lang="en-US" dirty="0" smtClean="0"/>
              <a:t>Why Information Security is </a:t>
            </a:r>
            <a:r>
              <a:rPr lang="en-US" dirty="0" smtClean="0"/>
              <a:t>Important</a:t>
            </a:r>
          </a:p>
          <a:p>
            <a:pPr lvl="1"/>
            <a:r>
              <a:rPr lang="en-US" dirty="0" smtClean="0"/>
              <a:t>Lets Tell Some Stories</a:t>
            </a:r>
            <a:endParaRPr lang="en-US" dirty="0" smtClean="0"/>
          </a:p>
          <a:p>
            <a:pPr eaLnBrk="1" hangingPunct="1"/>
            <a:r>
              <a:rPr lang="en-US" dirty="0" smtClean="0"/>
              <a:t>Actions That Make a Difference</a:t>
            </a:r>
          </a:p>
          <a:p>
            <a:pPr eaLnBrk="1" hangingPunct="1"/>
            <a:r>
              <a:rPr lang="en-US" dirty="0" smtClean="0"/>
              <a:t>How To Protect Yourself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37B2-DC08-4390-8249-ED487285E20A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Identify a compromised computer</a:t>
            </a:r>
            <a:endParaRPr lang="en-US" sz="3600" dirty="0"/>
          </a:p>
        </p:txBody>
      </p:sp>
      <p:pic>
        <p:nvPicPr>
          <p:cNvPr id="31747" name="Picture 4" descr="hacked-computer-june0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7588" y="3794125"/>
            <a:ext cx="3046412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533400" y="1295400"/>
            <a:ext cx="6400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 Slower than usual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 A lot of pop-ups even when the browser is not </a:t>
            </a:r>
            <a:r>
              <a:rPr lang="en-US" sz="2400" dirty="0" smtClean="0"/>
              <a:t>being used</a:t>
            </a:r>
            <a:endParaRPr lang="en-US" sz="24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 Odd behavior of the data that you work with (</a:t>
            </a:r>
            <a:r>
              <a:rPr lang="en-US" sz="2400" dirty="0" smtClean="0"/>
              <a:t>file </a:t>
            </a:r>
            <a:r>
              <a:rPr lang="en-US" sz="2400" dirty="0"/>
              <a:t>sizes drastically changing, missing files, file names changed)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 Mouse cursor moves by itself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4FF3-66B0-4E70-AC77-B2A7784884A1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Your knowledge of security risks are important to protecting the organization and you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Your understanding and personal efforts to protect sensitive information makes a difference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Security vulnerabilities will increase over time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Know how to respond and whom you should report security concerns to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Understand information security protection practices are not meant to restrict but to protect!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Learn More; </a:t>
            </a:r>
            <a:r>
              <a:rPr lang="en-US" sz="2800" dirty="0" smtClean="0">
                <a:hlinkClick r:id="rId3"/>
              </a:rPr>
              <a:t>www.identitytheft.info</a:t>
            </a:r>
            <a:r>
              <a:rPr lang="en-US" sz="2800" dirty="0" smtClean="0"/>
              <a:t>, check out the available videos for your own personal protection!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4BA0-B590-40C3-B6AE-D8B79739A9B1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09600" y="4419600"/>
            <a:ext cx="7010400" cy="609600"/>
          </a:xfrm>
        </p:spPr>
        <p:txBody>
          <a:bodyPr>
            <a:normAutofit fontScale="25000" lnSpcReduction="20000"/>
          </a:bodyPr>
          <a:lstStyle/>
          <a:p>
            <a:pPr algn="ctr">
              <a:buFont typeface="Wingdings" pitchFamily="2" charset="2"/>
              <a:buNone/>
            </a:pPr>
            <a:r>
              <a:rPr lang="en-US" dirty="0" smtClean="0"/>
              <a:t>                        </a:t>
            </a:r>
            <a:r>
              <a:rPr lang="en-US" sz="11200" dirty="0" smtClean="0"/>
              <a:t>Thank You For Your Time</a:t>
            </a:r>
          </a:p>
          <a:p>
            <a:pPr algn="ctr">
              <a:buFont typeface="Wingdings" pitchFamily="2" charset="2"/>
              <a:buNone/>
            </a:pPr>
            <a:r>
              <a:rPr lang="en-US" sz="11200" dirty="0" smtClean="0"/>
              <a:t>Remember!</a:t>
            </a:r>
          </a:p>
          <a:p>
            <a:pPr algn="ctr">
              <a:buFont typeface="Wingdings" pitchFamily="2" charset="2"/>
              <a:buNone/>
            </a:pPr>
            <a:r>
              <a:rPr lang="en-US" sz="7200" dirty="0" smtClean="0"/>
              <a:t>     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" y="25146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3200" kern="0" dirty="0" smtClean="0">
                <a:latin typeface="+mn-lt"/>
              </a:rPr>
              <a:t>For Questions Contact </a:t>
            </a:r>
            <a:r>
              <a:rPr lang="en-US" sz="3200" kern="0" dirty="0" smtClean="0"/>
              <a:t>FIPCO: </a:t>
            </a:r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3200" kern="0" dirty="0" smtClean="0">
                <a:latin typeface="+mn-lt"/>
              </a:rPr>
              <a:t>Ken M. Shaurette</a:t>
            </a:r>
            <a:r>
              <a:rPr lang="en-US" sz="2800" kern="0" dirty="0" smtClean="0">
                <a:latin typeface="+mn-lt"/>
              </a:rPr>
              <a:t>, CISSP, CRISC, CISA, CISM</a:t>
            </a:r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800" kern="0" dirty="0" smtClean="0"/>
              <a:t>(608) 441-1251 or kshaurette@fipco.com</a:t>
            </a:r>
            <a:endParaRPr lang="en-US" sz="2800" kern="0" dirty="0">
              <a:latin typeface="+mn-lt"/>
            </a:endParaRPr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7200" kern="0" dirty="0">
                <a:latin typeface="+mn-lt"/>
              </a:rPr>
              <a:t>     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E266-77B6-44C9-884E-754929C073C5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66800" y="54864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The Data Handling Golden Rule: "Treat all data you work with like it is data about you or your family and you will handle it well!"</a:t>
            </a:r>
            <a:endParaRPr lang="en-US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 </a:t>
            </a:r>
            <a:r>
              <a:rPr lang="en-US" dirty="0" smtClean="0"/>
              <a:t>Away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4953000" cy="3962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When you leave here today you will: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Know where to go for security help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Stop cybercriminals from gaining access to &lt;&lt;&lt;&lt; BANK NAME &gt;&gt;&gt;&gt; data and systems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Protect your personal identity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Protect &lt;&lt;&lt;&lt; BANK NAME &gt;&gt;&gt;&gt; staff, customer’s and partner’s private information</a:t>
            </a:r>
          </a:p>
        </p:txBody>
      </p:sp>
      <p:pic>
        <p:nvPicPr>
          <p:cNvPr id="15365" name="Picture 4" descr="brai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8175" y="3441700"/>
            <a:ext cx="34258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639D-478F-4DEE-BBEC-DB9D8FFFF78B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the Threat Starts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876800" cy="3352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 smtClean="0"/>
              <a:t>Hackers and Thief's</a:t>
            </a:r>
          </a:p>
          <a:p>
            <a:pPr lvl="1" eaLnBrk="1" hangingPunct="1"/>
            <a:r>
              <a:rPr lang="en-US" sz="2400" dirty="0" smtClean="0"/>
              <a:t>Motivated by personal gain</a:t>
            </a:r>
          </a:p>
          <a:p>
            <a:pPr eaLnBrk="1" hangingPunct="1"/>
            <a:r>
              <a:rPr lang="en-US" sz="2400" dirty="0" smtClean="0"/>
              <a:t>Deception and Technology Tricks</a:t>
            </a:r>
          </a:p>
          <a:p>
            <a:pPr lvl="1" eaLnBrk="1" hangingPunct="1"/>
            <a:r>
              <a:rPr lang="en-US" sz="2400" dirty="0" smtClean="0"/>
              <a:t>Social Engineering = Persuasion</a:t>
            </a:r>
          </a:p>
          <a:p>
            <a:pPr lvl="1" eaLnBrk="1" hangingPunct="1"/>
            <a:r>
              <a:rPr lang="en-US" sz="2400" dirty="0" smtClean="0"/>
              <a:t>Look for weak practices to get into places they shouldn’t</a:t>
            </a:r>
          </a:p>
          <a:p>
            <a:pPr lvl="1" eaLnBrk="1" hangingPunct="1"/>
            <a:r>
              <a:rPr lang="en-US" sz="2400" dirty="0" smtClean="0"/>
              <a:t>Expect people not to be familiar with weak areas of our technology and </a:t>
            </a:r>
            <a:r>
              <a:rPr lang="en-US" sz="2400" dirty="0" smtClean="0"/>
              <a:t>practices</a:t>
            </a:r>
          </a:p>
          <a:p>
            <a:pPr lvl="1" eaLnBrk="1" hangingPunct="1"/>
            <a:endParaRPr lang="en-US" sz="3200" dirty="0" smtClean="0"/>
          </a:p>
          <a:p>
            <a:pPr lvl="1" eaLnBrk="1" hangingPunct="1"/>
            <a:endParaRPr lang="en-US" sz="3200" dirty="0" smtClean="0"/>
          </a:p>
          <a:p>
            <a:pPr lvl="1" eaLnBrk="1" hangingPunct="1"/>
            <a:endParaRPr lang="en-US" sz="3200" dirty="0" smtClean="0"/>
          </a:p>
        </p:txBody>
      </p:sp>
      <p:pic>
        <p:nvPicPr>
          <p:cNvPr id="16388" name="Picture 3" descr="hacker_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343400"/>
            <a:ext cx="37719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1B90-717C-4D27-9E7F-710BE25EAC96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1600" y="1600200"/>
            <a:ext cx="3581399" cy="1477328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 lIns="0" tIns="0" rIns="0" bIns="0" anchor="t">
            <a:spAutoFit/>
          </a:bodyPr>
          <a:lstStyle/>
          <a:p>
            <a:pPr marL="800100" lvl="1"/>
            <a:r>
              <a:rPr lang="en-US" sz="3200" b="1" dirty="0" smtClean="0">
                <a:solidFill>
                  <a:srgbClr val="FF0000"/>
                </a:solidFill>
              </a:rPr>
              <a:t>Anyone have a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marL="800100" lvl="1"/>
            <a:r>
              <a:rPr lang="en-US" sz="3200" b="1" dirty="0" smtClean="0">
                <a:solidFill>
                  <a:srgbClr val="FF0000"/>
                </a:solidFill>
              </a:rPr>
              <a:t>person </a:t>
            </a:r>
            <a:r>
              <a:rPr lang="en-US" sz="3200" b="1" dirty="0" smtClean="0">
                <a:solidFill>
                  <a:srgbClr val="FF0000"/>
                </a:solidFill>
              </a:rPr>
              <a:t>story </a:t>
            </a:r>
            <a:r>
              <a:rPr lang="en-US" sz="3200" b="1" dirty="0" smtClean="0">
                <a:solidFill>
                  <a:srgbClr val="FF0000"/>
                </a:solidFill>
              </a:rPr>
              <a:t>to</a:t>
            </a:r>
          </a:p>
          <a:p>
            <a:pPr marL="800100" lvl="1"/>
            <a:r>
              <a:rPr lang="en-US" sz="3200" b="1" dirty="0" smtClean="0">
                <a:solidFill>
                  <a:srgbClr val="FF0000"/>
                </a:solidFill>
              </a:rPr>
              <a:t>share</a:t>
            </a:r>
            <a:r>
              <a:rPr lang="en-US" sz="3200" b="1" dirty="0" smtClean="0">
                <a:solidFill>
                  <a:srgbClr val="FF0000"/>
                </a:solidFill>
              </a:rPr>
              <a:t>?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Cyber Criminal</a:t>
            </a:r>
            <a:br>
              <a:rPr lang="en-US" smtClean="0"/>
            </a:br>
            <a:r>
              <a:rPr lang="en-US" smtClean="0"/>
              <a:t> Motives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4876800" cy="4343400"/>
          </a:xfrm>
        </p:spPr>
        <p:txBody>
          <a:bodyPr/>
          <a:lstStyle/>
          <a:p>
            <a:pPr eaLnBrk="1" hangingPunct="1"/>
            <a:r>
              <a:rPr lang="en-US" smtClean="0"/>
              <a:t>Money</a:t>
            </a:r>
          </a:p>
          <a:p>
            <a:pPr eaLnBrk="1" hangingPunct="1"/>
            <a:r>
              <a:rPr lang="en-US" smtClean="0"/>
              <a:t>Politics</a:t>
            </a:r>
          </a:p>
          <a:p>
            <a:pPr eaLnBrk="1" hangingPunct="1"/>
            <a:r>
              <a:rPr lang="en-US" smtClean="0"/>
              <a:t>Personal Recognition</a:t>
            </a:r>
          </a:p>
          <a:p>
            <a:pPr eaLnBrk="1" hangingPunct="1"/>
            <a:r>
              <a:rPr lang="en-US" smtClean="0"/>
              <a:t>Identity Theft</a:t>
            </a:r>
          </a:p>
          <a:p>
            <a:pPr eaLnBrk="1" hangingPunct="1"/>
            <a:r>
              <a:rPr lang="en-US" smtClean="0"/>
              <a:t>Knowing They Can</a:t>
            </a:r>
          </a:p>
        </p:txBody>
      </p:sp>
      <p:pic>
        <p:nvPicPr>
          <p:cNvPr id="17412" name="Picture 3" descr="underground-econom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971800"/>
            <a:ext cx="3886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2CA0-4437-43E9-99AF-B06435BCC036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Cybercriminal Motives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According to an article published by YourIdentitySafe, our identities are worth between $.50 to $150 in the Black Market.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hlinkClick r:id="rId3"/>
              </a:rPr>
              <a:t>http://www.youridentitysafe.com/internet-identity-theft/34what-is-your-identity-worth</a:t>
            </a:r>
            <a:r>
              <a:rPr lang="en-US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DCAA-8911-4B5F-823F-8FAAECE3EA14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3F7F-AFF8-4987-92BB-C3A5661542A2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8605024" cy="478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9600" y="51816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PLAY video a this link:  	</a:t>
            </a:r>
            <a:r>
              <a:rPr lang="en-US" sz="2800" dirty="0" smtClean="0">
                <a:hlinkClick r:id="rId3"/>
              </a:rPr>
              <a:t>http://www.identitytheft.info/criminal.aspx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46482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It’s Worth More</a:t>
            </a:r>
            <a:endParaRPr lang="en-US" dirty="0"/>
          </a:p>
        </p:txBody>
      </p:sp>
      <p:pic>
        <p:nvPicPr>
          <p:cNvPr id="19459" name="Picture 3" descr="Businessman leaning on dollar sig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438400"/>
            <a:ext cx="3463925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38200" y="1676400"/>
            <a:ext cx="4572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65859" lvl="1" defTabSz="931717">
              <a:spcBef>
                <a:spcPts val="1223"/>
              </a:spcBef>
              <a:spcAft>
                <a:spcPts val="1223"/>
              </a:spcAft>
              <a:buFont typeface="Arial" pitchFamily="34" charset="0"/>
              <a:buChar char="•"/>
              <a:defRPr/>
            </a:pPr>
            <a:r>
              <a:rPr lang="en-US" sz="2400" dirty="0"/>
              <a:t> An identity is stolen every 4 seconds in the US. </a:t>
            </a:r>
          </a:p>
          <a:p>
            <a:pPr lvl="1">
              <a:spcBef>
                <a:spcPts val="1223"/>
              </a:spcBef>
              <a:spcAft>
                <a:spcPts val="1223"/>
              </a:spcAft>
              <a:buFont typeface="Arial" pitchFamily="34" charset="0"/>
              <a:buChar char="•"/>
              <a:defRPr/>
            </a:pPr>
            <a:r>
              <a:rPr lang="en-US" sz="2400" dirty="0"/>
              <a:t> The average cost to restore a stolen identity is $8,000.</a:t>
            </a:r>
          </a:p>
          <a:p>
            <a:pPr lvl="1">
              <a:spcBef>
                <a:spcPts val="1223"/>
              </a:spcBef>
              <a:spcAft>
                <a:spcPts val="1223"/>
              </a:spcAft>
              <a:buFont typeface="Arial" pitchFamily="34" charset="0"/>
              <a:buChar char="•"/>
              <a:defRPr/>
            </a:pPr>
            <a:r>
              <a:rPr lang="en-US" sz="2400" dirty="0"/>
              <a:t> Victims spend an average of 600 hours recovering from this crime.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E25D-8848-4EAD-ADD4-D0C046F4AD2C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Cyber Criminal Methods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Review our Web Sites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Search Internet on information about us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Call and email us attempting to trick us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Search for our modems and wireless networks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Read our trash, desktops, and workspace area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Look for weaknesses in our technology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Look for weakness in our change and configuration management practices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A84B-7B81-4DE3-AE0A-80D4B97448AF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FD47-2529-495F-97DE-3D432CD8F87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1129</Words>
  <Application>Microsoft Office PowerPoint</Application>
  <PresentationFormat>On-screen Show (4:3)</PresentationFormat>
  <Paragraphs>251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Today’s Agenda</vt:lpstr>
      <vt:lpstr>Key Take Away</vt:lpstr>
      <vt:lpstr>Where the Threat Starts</vt:lpstr>
      <vt:lpstr>Cyber Criminal  Motives</vt:lpstr>
      <vt:lpstr>Cybercriminal Motives</vt:lpstr>
      <vt:lpstr>Slide 7</vt:lpstr>
      <vt:lpstr>It’s Worth More</vt:lpstr>
      <vt:lpstr>Cyber Criminal Methods</vt:lpstr>
      <vt:lpstr>Definitions</vt:lpstr>
      <vt:lpstr>Definitions</vt:lpstr>
      <vt:lpstr>Definitions (continued)</vt:lpstr>
      <vt:lpstr>Why Do We Need Information Security Awareness</vt:lpstr>
      <vt:lpstr>Actions That Make a Difference</vt:lpstr>
      <vt:lpstr>Ways You Can Contribute</vt:lpstr>
      <vt:lpstr>Ways You Can Contribute (Cont)</vt:lpstr>
      <vt:lpstr>Slide 17</vt:lpstr>
      <vt:lpstr>Ways That You Can Contribute (Cont)</vt:lpstr>
      <vt:lpstr>Ways That You Can Contribute  When Traveling</vt:lpstr>
      <vt:lpstr>Identify a compromised computer</vt:lpstr>
      <vt:lpstr>Summary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 Shaurette</dc:creator>
  <cp:lastModifiedBy>kshaurette</cp:lastModifiedBy>
  <cp:revision>21</cp:revision>
  <dcterms:created xsi:type="dcterms:W3CDTF">2010-07-14T23:33:03Z</dcterms:created>
  <dcterms:modified xsi:type="dcterms:W3CDTF">2012-09-11T14:54:31Z</dcterms:modified>
</cp:coreProperties>
</file>